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12" r:id="rId23"/>
    <p:sldId id="277" r:id="rId24"/>
    <p:sldId id="313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315" r:id="rId33"/>
    <p:sldId id="285" r:id="rId34"/>
    <p:sldId id="286" r:id="rId35"/>
    <p:sldId id="287" r:id="rId36"/>
    <p:sldId id="288" r:id="rId37"/>
    <p:sldId id="289" r:id="rId38"/>
    <p:sldId id="314" r:id="rId39"/>
    <p:sldId id="290" r:id="rId40"/>
    <p:sldId id="291" r:id="rId41"/>
    <p:sldId id="292" r:id="rId42"/>
    <p:sldId id="293" r:id="rId43"/>
    <p:sldId id="294" r:id="rId44"/>
    <p:sldId id="295" r:id="rId45"/>
    <p:sldId id="316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9" r:id="rId57"/>
    <p:sldId id="311" r:id="rId58"/>
    <p:sldId id="310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64DC2DF-07D8-4E9B-8762-2329519F9CBC}">
          <p14:sldIdLst>
            <p14:sldId id="256"/>
            <p14:sldId id="257"/>
            <p14:sldId id="258"/>
          </p14:sldIdLst>
        </p14:section>
        <p14:section name="Introduction to Internet" id="{304BE8EA-73D6-485D-9071-45200C3D0827}">
          <p14:sldIdLst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How Does the Internet Work?" id="{1DA3C69F-0062-4301-9426-5B43505BD356}">
          <p14:sldIdLst>
            <p14:sldId id="265"/>
            <p14:sldId id="266"/>
            <p14:sldId id="267"/>
            <p14:sldId id="268"/>
            <p14:sldId id="269"/>
          </p14:sldIdLst>
        </p14:section>
        <p14:section name="Sending and Receiving Information" id="{B9BDF790-2C80-4809-9631-A950FF8C18BC}">
          <p14:sldIdLst>
            <p14:sldId id="270"/>
            <p14:sldId id="271"/>
            <p14:sldId id="272"/>
            <p14:sldId id="273"/>
          </p14:sldIdLst>
        </p14:section>
        <p14:section name="Internet Protocol" id="{1E751F6D-F971-40DF-B648-8AC774DD3C3F}">
          <p14:sldIdLst>
            <p14:sldId id="274"/>
            <p14:sldId id="275"/>
            <p14:sldId id="276"/>
            <p14:sldId id="312"/>
            <p14:sldId id="277"/>
            <p14:sldId id="313"/>
            <p14:sldId id="278"/>
            <p14:sldId id="279"/>
            <p14:sldId id="280"/>
          </p14:sldIdLst>
        </p14:section>
        <p14:section name="Reliability and TCP" id="{5CEE77FE-560C-449C-9A7D-76E3ACE824AF}">
          <p14:sldIdLst>
            <p14:sldId id="281"/>
            <p14:sldId id="282"/>
            <p14:sldId id="283"/>
            <p14:sldId id="284"/>
            <p14:sldId id="315"/>
            <p14:sldId id="285"/>
            <p14:sldId id="286"/>
          </p14:sldIdLst>
        </p14:section>
        <p14:section name="The OSI Model" id="{E8C74292-4123-438D-9946-264DF0F8203B}">
          <p14:sldIdLst>
            <p14:sldId id="287"/>
            <p14:sldId id="288"/>
            <p14:sldId id="289"/>
            <p14:sldId id="314"/>
            <p14:sldId id="290"/>
            <p14:sldId id="291"/>
            <p14:sldId id="292"/>
            <p14:sldId id="293"/>
            <p14:sldId id="294"/>
            <p14:sldId id="295"/>
            <p14:sldId id="316"/>
            <p14:sldId id="296"/>
          </p14:sldIdLst>
        </p14:section>
        <p14:section name="Network Hardware" id="{E0CCF636-A75F-46BE-980F-1146A674A7C9}">
          <p14:sldIdLst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The Future of the Internet" id="{1A236F75-B194-4636-8427-155A6A36BE4B}">
          <p14:sldIdLst>
            <p14:sldId id="303"/>
            <p14:sldId id="304"/>
          </p14:sldIdLst>
        </p14:section>
        <p14:section name="Conclusion" id="{32C006C7-4E2C-4D24-AA5A-C03BE5A633E8}">
          <p14:sldIdLst>
            <p14:sldId id="305"/>
            <p14:sldId id="309"/>
            <p14:sldId id="311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5214" autoAdjust="0"/>
  </p:normalViewPr>
  <p:slideViewPr>
    <p:cSldViewPr showGuides="1">
      <p:cViewPr varScale="1">
        <p:scale>
          <a:sx n="95" d="100"/>
          <a:sy n="95" d="100"/>
        </p:scale>
        <p:origin x="516" y="9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19.5.2020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67790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5761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46278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22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92260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293425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25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3877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09127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24043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05804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56297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86996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36296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48835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12672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982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hyperlink" Target="https://www.submarinecablemap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cern.ch/hypertext/WWW/TheProject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hyperlink" Target="https://softuni.b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Explained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643853" y="6340279"/>
            <a:ext cx="2951518" cy="351754"/>
          </a:xfrm>
        </p:spPr>
        <p:txBody>
          <a:bodyPr/>
          <a:lstStyle/>
          <a:p>
            <a:r>
              <a:rPr lang="en-US" smtClean="0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35" y="2257386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833" y="1233182"/>
            <a:ext cx="2982333" cy="3015842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How Does the Internet Work?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9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198667" y="2855737"/>
            <a:ext cx="16764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90743" y="1916190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15488" y="2942869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3198667" y="2516179"/>
            <a:ext cx="16764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939" y="1778189"/>
            <a:ext cx="1638463" cy="19632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105400" y="111685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FB8100-7456-4FFD-9A18-B473364EE6ED}"/>
              </a:ext>
            </a:extLst>
          </p:cNvPr>
          <p:cNvGrpSpPr/>
          <p:nvPr/>
        </p:nvGrpSpPr>
        <p:grpSpPr>
          <a:xfrm>
            <a:off x="5956675" y="4355957"/>
            <a:ext cx="2729038" cy="2168879"/>
            <a:chOff x="4451000" y="4330968"/>
            <a:chExt cx="2729038" cy="2168879"/>
          </a:xfrm>
        </p:grpSpPr>
        <p:sp>
          <p:nvSpPr>
            <p:cNvPr id="34" name="TextBox 33"/>
            <p:cNvSpPr txBox="1"/>
            <p:nvPr/>
          </p:nvSpPr>
          <p:spPr>
            <a:xfrm>
              <a:off x="4516679" y="4330968"/>
              <a:ext cx="24243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Web Resources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845" y="4819918"/>
              <a:ext cx="1201332" cy="120133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451000" y="5976627"/>
              <a:ext cx="2729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HTML, PDF, JPG…</a:t>
              </a:r>
              <a:endParaRPr lang="en-US" sz="2800" dirty="0">
                <a:solidFill>
                  <a:srgbClr val="92D05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1852" y="111317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78" y="1997871"/>
            <a:ext cx="2020543" cy="1660031"/>
          </a:xfrm>
          <a:prstGeom prst="rect">
            <a:avLst/>
          </a:prstGeom>
        </p:spPr>
      </p:pic>
      <p:pic>
        <p:nvPicPr>
          <p:cNvPr id="2069" name="Picture 20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377" y="3739113"/>
            <a:ext cx="709891" cy="709891"/>
          </a:xfrm>
          <a:prstGeom prst="rect">
            <a:avLst/>
          </a:prstGeom>
        </p:spPr>
      </p:pic>
      <p:pic>
        <p:nvPicPr>
          <p:cNvPr id="2071" name="Picture 20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3739113"/>
            <a:ext cx="716501" cy="716501"/>
          </a:xfrm>
          <a:prstGeom prst="rect">
            <a:avLst/>
          </a:prstGeom>
        </p:spPr>
      </p:pic>
      <p:pic>
        <p:nvPicPr>
          <p:cNvPr id="2072" name="Picture 20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16" y="3697763"/>
            <a:ext cx="771119" cy="771119"/>
          </a:xfrm>
          <a:prstGeom prst="rect">
            <a:avLst/>
          </a:prstGeom>
        </p:spPr>
      </p:pic>
      <p:pic>
        <p:nvPicPr>
          <p:cNvPr id="2075" name="Picture 20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37" y="2089735"/>
            <a:ext cx="1870776" cy="112084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429788" y="1121373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59037" y="2514600"/>
            <a:ext cx="854053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 flipV="1">
            <a:off x="9768000" y="3411337"/>
            <a:ext cx="531398" cy="1303238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D1BEA1-1540-43B0-BA39-2AE40F890ACF}"/>
              </a:ext>
            </a:extLst>
          </p:cNvPr>
          <p:cNvGrpSpPr/>
          <p:nvPr/>
        </p:nvGrpSpPr>
        <p:grpSpPr>
          <a:xfrm>
            <a:off x="10151160" y="4748846"/>
            <a:ext cx="1659840" cy="1821243"/>
            <a:chOff x="9997101" y="4430907"/>
            <a:chExt cx="1659840" cy="18212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0372" y="4978852"/>
              <a:ext cx="1273298" cy="127329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997101" y="4430907"/>
              <a:ext cx="1659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Database</a:t>
              </a:r>
            </a:p>
          </p:txBody>
        </p:sp>
      </p:grp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7755257" y="3411338"/>
            <a:ext cx="626714" cy="904141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FA6880E-A284-4520-BAFF-4F464A681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3142">
            <a:off x="7915773" y="1518495"/>
            <a:ext cx="2263324" cy="2263324"/>
          </a:xfrm>
          <a:prstGeom prst="rect">
            <a:avLst/>
          </a:prstGeom>
        </p:spPr>
      </p:pic>
      <p:sp>
        <p:nvSpPr>
          <p:cNvPr id="3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121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3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Definitions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To understand how </a:t>
            </a:r>
            <a:r>
              <a:rPr lang="en-US" sz="3400" b="1" dirty="0">
                <a:solidFill>
                  <a:schemeClr val="bg1"/>
                </a:solidFill>
              </a:rPr>
              <a:t>the Internet works</a:t>
            </a:r>
            <a:r>
              <a:rPr lang="en-US" sz="3400" dirty="0"/>
              <a:t>, first we need </a:t>
            </a:r>
            <a:br>
              <a:rPr lang="en-US" sz="3400" dirty="0"/>
            </a:br>
            <a:r>
              <a:rPr lang="en-US" sz="3400" dirty="0"/>
              <a:t>to get acquainted with a few definitions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What is?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Server and Client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Network </a:t>
            </a:r>
            <a:r>
              <a:rPr lang="en-US" sz="3200" dirty="0" smtClean="0"/>
              <a:t>Protocol</a:t>
            </a:r>
            <a:endParaRPr lang="en-US" sz="3000" dirty="0"/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Packets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 smtClean="0"/>
              <a:t>TCP </a:t>
            </a:r>
            <a:r>
              <a:rPr lang="en-US" sz="3200" dirty="0"/>
              <a:t>vs UDP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60" y="2655792"/>
            <a:ext cx="3897193" cy="2437892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363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 and Clients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3"/>
            <a:ext cx="10036163" cy="5584897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All of the machines on the Internet are </a:t>
            </a:r>
            <a:br>
              <a:rPr lang="en-US" sz="3400" dirty="0"/>
            </a:br>
            <a:r>
              <a:rPr lang="en-US" sz="3400" dirty="0"/>
              <a:t>either </a:t>
            </a:r>
            <a:r>
              <a:rPr lang="en-US" sz="3400" b="1" dirty="0">
                <a:solidFill>
                  <a:schemeClr val="bg1"/>
                </a:solidFill>
              </a:rPr>
              <a:t>servers</a:t>
            </a:r>
            <a:r>
              <a:rPr lang="en-US" sz="3400" dirty="0"/>
              <a:t> or </a:t>
            </a:r>
            <a:r>
              <a:rPr lang="en-US" sz="3400" b="1" dirty="0">
                <a:solidFill>
                  <a:schemeClr val="bg1"/>
                </a:solidFill>
              </a:rPr>
              <a:t>clients</a:t>
            </a:r>
            <a:endParaRPr lang="en-US" sz="3400" dirty="0"/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Servers</a:t>
            </a:r>
            <a:r>
              <a:rPr lang="en-US" sz="3400" dirty="0"/>
              <a:t> are the machines that provide services to </a:t>
            </a:r>
            <a:br>
              <a:rPr lang="en-US" sz="3400" dirty="0"/>
            </a:br>
            <a:r>
              <a:rPr lang="en-US" sz="3400" dirty="0"/>
              <a:t>other machines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Clients</a:t>
            </a:r>
            <a:r>
              <a:rPr lang="en-US" sz="3400" dirty="0"/>
              <a:t> are the machines that are used to connect to </a:t>
            </a:r>
            <a:br>
              <a:rPr lang="en-US" sz="3400" dirty="0"/>
            </a:br>
            <a:r>
              <a:rPr lang="en-US" sz="3400" dirty="0"/>
              <a:t>those services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80" y="4203411"/>
            <a:ext cx="4171048" cy="25026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772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Protocol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1092" y="1121144"/>
            <a:ext cx="10304891" cy="5636106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Network Protocol </a:t>
            </a:r>
            <a:r>
              <a:rPr lang="en-US" sz="3400" dirty="0"/>
              <a:t>– a set of rules and standards, that </a:t>
            </a:r>
            <a:br>
              <a:rPr lang="en-US" sz="3400" dirty="0"/>
            </a:br>
            <a:r>
              <a:rPr lang="en-US" sz="3400" dirty="0"/>
              <a:t>allow communication between network devices</a:t>
            </a:r>
            <a:r>
              <a:rPr lang="bg-BG" sz="3400" dirty="0"/>
              <a:t> </a:t>
            </a:r>
            <a:endParaRPr lang="en-US" sz="3400" dirty="0"/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dirty="0"/>
              <a:t>Network protocols include </a:t>
            </a:r>
            <a:r>
              <a:rPr lang="en-US" sz="3400" b="1" dirty="0">
                <a:solidFill>
                  <a:schemeClr val="bg1"/>
                </a:solidFill>
              </a:rPr>
              <a:t>mechanisms</a:t>
            </a:r>
            <a:r>
              <a:rPr lang="en-US" sz="3400" dirty="0"/>
              <a:t> for devices to </a:t>
            </a:r>
            <a:br>
              <a:rPr lang="en-US" sz="3400" dirty="0"/>
            </a:br>
            <a:r>
              <a:rPr lang="en-US" sz="3400" dirty="0"/>
              <a:t>identify and make </a:t>
            </a:r>
            <a:r>
              <a:rPr lang="en-US" sz="3400" b="1" dirty="0">
                <a:solidFill>
                  <a:schemeClr val="bg1"/>
                </a:solidFill>
              </a:rPr>
              <a:t>connections</a:t>
            </a:r>
            <a:r>
              <a:rPr lang="en-US" sz="3400" dirty="0"/>
              <a:t> with each other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Example for</a:t>
            </a:r>
            <a:r>
              <a:rPr lang="bg-BG" sz="3400" dirty="0"/>
              <a:t> </a:t>
            </a:r>
            <a:r>
              <a:rPr lang="en-US" sz="3400" dirty="0"/>
              <a:t>standard network protocols: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TCP, UDP, IP, ARP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HTTP, FTP, TFTP, SMPT, SSH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36" y="4343978"/>
            <a:ext cx="2322763" cy="2294321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494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BF877D-4386-4B54-9F80-5D557A26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936" y="1612344"/>
            <a:ext cx="2792128" cy="2228459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Packets</a:t>
            </a:r>
            <a:endParaRPr lang="en-US"/>
          </a:p>
        </p:txBody>
      </p:sp>
      <p:sp>
        <p:nvSpPr>
          <p:cNvPr id="5" name="Подзаглавие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mtClean="0"/>
              <a:t>Sending and Receiving Information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5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CE327-C368-47FF-9BD4-43C5B4969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2762" y="991989"/>
            <a:ext cx="10129234" cy="5546589"/>
          </a:xfrm>
        </p:spPr>
        <p:txBody>
          <a:bodyPr>
            <a:noAutofit/>
          </a:bodyPr>
          <a:lstStyle/>
          <a:p>
            <a:r>
              <a:rPr lang="en-US" sz="3200" dirty="0"/>
              <a:t>Everything that is created on a computer is translated into digital </a:t>
            </a:r>
            <a:r>
              <a:rPr lang="en-US" sz="3200" dirty="0" smtClean="0"/>
              <a:t>information </a:t>
            </a:r>
            <a:r>
              <a:rPr lang="en-US" sz="3200" dirty="0"/>
              <a:t>using </a:t>
            </a:r>
            <a:r>
              <a:rPr lang="en-US" sz="3200" b="1" dirty="0">
                <a:solidFill>
                  <a:schemeClr val="bg1"/>
                </a:solidFill>
              </a:rPr>
              <a:t>bits</a:t>
            </a:r>
          </a:p>
          <a:p>
            <a:r>
              <a:rPr lang="en-US" sz="3200" dirty="0"/>
              <a:t>Bits need to have a way to be transmitted over </a:t>
            </a:r>
            <a:r>
              <a:rPr lang="en-US" sz="3200" dirty="0" smtClean="0"/>
              <a:t>the internet</a:t>
            </a:r>
            <a:endParaRPr lang="en-US" sz="3200" dirty="0"/>
          </a:p>
          <a:p>
            <a:r>
              <a:rPr lang="en-US" sz="3200" dirty="0"/>
              <a:t>Every message, file or stream of information is broken down </a:t>
            </a:r>
            <a:r>
              <a:rPr lang="en-US" sz="3200" dirty="0" smtClean="0"/>
              <a:t>into </a:t>
            </a:r>
            <a:r>
              <a:rPr lang="en-US" sz="3200" dirty="0"/>
              <a:t>small chunks called </a:t>
            </a:r>
            <a:r>
              <a:rPr lang="en-US" sz="3200" b="1" dirty="0">
                <a:solidFill>
                  <a:schemeClr val="bg1"/>
                </a:solidFill>
              </a:rPr>
              <a:t>packets</a:t>
            </a:r>
          </a:p>
          <a:p>
            <a:r>
              <a:rPr lang="en-US" sz="3200" dirty="0"/>
              <a:t>When packets are sent on the internet, they usually travel the </a:t>
            </a:r>
            <a:r>
              <a:rPr lang="en-US" sz="3200" dirty="0" smtClean="0"/>
              <a:t>network </a:t>
            </a:r>
            <a:r>
              <a:rPr lang="en-US" sz="3200" dirty="0"/>
              <a:t>together</a:t>
            </a:r>
          </a:p>
          <a:p>
            <a:r>
              <a:rPr lang="en-US" sz="3200" dirty="0"/>
              <a:t>But they might have to take a different route to get to the destination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04971B-0DEE-4725-AA22-63263F3E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77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CE327-C368-47FF-9BD4-43C5B4969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/>
          </a:bodyPr>
          <a:lstStyle/>
          <a:p>
            <a:r>
              <a:rPr lang="en-US" sz="3400" dirty="0"/>
              <a:t>Each packet contains some </a:t>
            </a:r>
            <a:r>
              <a:rPr lang="en-US" sz="3400" b="1" dirty="0">
                <a:solidFill>
                  <a:schemeClr val="bg1"/>
                </a:solidFill>
              </a:rPr>
              <a:t>important information </a:t>
            </a:r>
            <a:r>
              <a:rPr lang="en-US" sz="3400" dirty="0"/>
              <a:t/>
            </a:r>
            <a:br>
              <a:rPr lang="en-US" sz="3400" dirty="0"/>
            </a:br>
            <a:r>
              <a:rPr lang="en-US" sz="3400" dirty="0"/>
              <a:t>inside of it called </a:t>
            </a:r>
            <a:r>
              <a:rPr lang="en-US" sz="3400" b="1" dirty="0">
                <a:solidFill>
                  <a:schemeClr val="bg1"/>
                </a:solidFill>
              </a:rPr>
              <a:t>the header</a:t>
            </a:r>
            <a:r>
              <a:rPr lang="en-US" sz="3400" dirty="0"/>
              <a:t>:</a:t>
            </a:r>
          </a:p>
          <a:p>
            <a:pPr lvl="1"/>
            <a:r>
              <a:rPr lang="en-US" sz="3200" dirty="0"/>
              <a:t>Where it came from</a:t>
            </a:r>
          </a:p>
          <a:p>
            <a:pPr lvl="1"/>
            <a:r>
              <a:rPr lang="en-US" sz="3200" dirty="0"/>
              <a:t>Where is it going</a:t>
            </a:r>
          </a:p>
          <a:p>
            <a:pPr lvl="1"/>
            <a:r>
              <a:rPr lang="en-US" sz="3200" dirty="0"/>
              <a:t>How long it is</a:t>
            </a:r>
            <a:endParaRPr lang="bg-BG" sz="3200" dirty="0"/>
          </a:p>
          <a:p>
            <a:pPr lvl="2"/>
            <a:r>
              <a:rPr lang="en-US" sz="3000" dirty="0"/>
              <a:t>This is how the </a:t>
            </a:r>
            <a:r>
              <a:rPr lang="en-US" sz="3000" dirty="0" smtClean="0"/>
              <a:t>packet </a:t>
            </a:r>
            <a:r>
              <a:rPr lang="en-US" sz="3000" dirty="0"/>
              <a:t>is known to be complete</a:t>
            </a:r>
            <a:endParaRPr lang="bg-BG" sz="3000" dirty="0"/>
          </a:p>
          <a:p>
            <a:pPr lvl="2"/>
            <a:r>
              <a:rPr lang="en-US" sz="3000" dirty="0"/>
              <a:t>All the packets in the message are the same size</a:t>
            </a:r>
            <a:endParaRPr lang="bg-BG" sz="3000" dirty="0"/>
          </a:p>
          <a:p>
            <a:pPr lvl="1"/>
            <a:r>
              <a:rPr lang="en-US" sz="3200" dirty="0"/>
              <a:t>How many packets there are in the overall message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04971B-0DEE-4725-AA22-63263F3E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1D1F6-A533-4FBF-BFBA-4746786F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842" y="1655374"/>
            <a:ext cx="3479462" cy="2777035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651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A5AE7DA-9782-42D9-AAEE-3FA6FC87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441" y="1392633"/>
            <a:ext cx="7022933" cy="500456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D0F772-5039-4F11-ADC7-1A3F03FF5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Traveling On the Packets in the Network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ADACF0-DEFC-44BB-9FDE-561F81A6C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40"/>
            <a:ext cx="900798" cy="7189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5375E5-F5FB-4D09-B9C6-8EC1B6F5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9"/>
            <a:ext cx="900798" cy="7189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BEBB1D-EDC1-4652-B790-F851DD932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9"/>
            <a:ext cx="900798" cy="718947"/>
          </a:xfrm>
          <a:prstGeom prst="rect">
            <a:avLst/>
          </a:prstGeom>
        </p:spPr>
      </p:pic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00C8972E-F8EF-4B93-9737-3A422AB2B8EA}"/>
              </a:ext>
            </a:extLst>
          </p:cNvPr>
          <p:cNvSpPr/>
          <p:nvPr/>
        </p:nvSpPr>
        <p:spPr bwMode="auto">
          <a:xfrm>
            <a:off x="5770880" y="5608320"/>
            <a:ext cx="650240" cy="636476"/>
          </a:xfrm>
          <a:prstGeom prst="mathMultiply">
            <a:avLst>
              <a:gd name="adj1" fmla="val 12079"/>
            </a:avLst>
          </a:prstGeom>
          <a:solidFill>
            <a:srgbClr val="FF0000">
              <a:alpha val="80000"/>
            </a:srgbClr>
          </a:solidFill>
          <a:ln w="19050">
            <a:solidFill>
              <a:srgbClr val="FF0000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FCF6A7-CF5B-4AA9-9D12-BA1B91F6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9"/>
            <a:ext cx="900798" cy="7189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613758-F945-44AA-86E8-D0845A1A7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8"/>
            <a:ext cx="900798" cy="7189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F0093D-2AE6-471A-A861-52A6C98EB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56" y="3535438"/>
            <a:ext cx="900798" cy="718947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959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0.22383 0.25324 C 0.29792 0.17384 0.36888 0.08888 0.44323 0.00972 " pathEditMode="relative" rAng="0" ptsTypes="AAA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-4.07407E-6 L 0.22383 0.25324 C 0.29792 0.17385 0.36888 0.08889 0.44323 0.00973 " pathEditMode="relative" rAng="0" ptsTypes="AAA">
                                      <p:cBhvr>
                                        <p:cTn id="12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8.33333E-7 -4.07407E-6 L 0.22383 0.25324 C 0.29792 0.17385 0.36888 0.08889 0.44323 0.00973 " pathEditMode="relative" rAng="0" ptsTypes="AAA">
                                      <p:cBhvr>
                                        <p:cTn id="1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26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22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2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0065 -0.00115 L 0.21875 -0.25301 L 0.4431 0.01158 " pathEditMode="relative" rAng="0" ptsTypes="AAA">
                                      <p:cBhvr>
                                        <p:cTn id="30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-1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580561-6FA5-4205-BF04-E8BAABD89CED}"/>
              </a:ext>
            </a:extLst>
          </p:cNvPr>
          <p:cNvSpPr txBox="1"/>
          <p:nvPr/>
        </p:nvSpPr>
        <p:spPr>
          <a:xfrm>
            <a:off x="4280516" y="2015231"/>
            <a:ext cx="3630967" cy="134662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282575" lvl="0" indent="-282575" algn="ctr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3400" b="1" dirty="0">
                <a:solidFill>
                  <a:schemeClr val="bg2"/>
                </a:solidFill>
                <a:latin typeface="Consolas" panose="020B0609020204030204" pitchFamily="49" charset="0"/>
              </a:rPr>
              <a:t>216.58.214.46</a:t>
            </a:r>
          </a:p>
          <a:p>
            <a:pPr marL="282575" lvl="0" indent="-282575" algn="ctr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kumimoji="1" lang="en-US" sz="3400" b="1" dirty="0">
                <a:solidFill>
                  <a:schemeClr val="bg2"/>
                </a:solidFill>
                <a:latin typeface="Consolas" panose="020B0609020204030204" pitchFamily="49" charset="0"/>
              </a:rPr>
              <a:t>www.google.com</a:t>
            </a:r>
          </a:p>
        </p:txBody>
      </p:sp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Internet Protocol</a:t>
            </a:r>
            <a:endParaRPr lang="en-US"/>
          </a:p>
        </p:txBody>
      </p:sp>
      <p:sp>
        <p:nvSpPr>
          <p:cNvPr id="5" name="Подзаглавие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mtClean="0"/>
              <a:t>IPv4, IPv6 and DNS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6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406" y="983404"/>
            <a:ext cx="11818096" cy="5528766"/>
          </a:xfrm>
        </p:spPr>
        <p:txBody>
          <a:bodyPr>
            <a:no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Introduction to Internet</a:t>
            </a:r>
            <a:endParaRPr lang="bg-BG" sz="32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How does the Internet work?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Sending and Receiving Information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Internet Protocol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Reliability and TCP</a:t>
            </a:r>
            <a:endParaRPr lang="bg-BG" sz="32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The OSI Model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Network Hardware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/>
              <a:t>The Future of the </a:t>
            </a:r>
            <a:r>
              <a:rPr lang="en-US" sz="3200" dirty="0" smtClean="0"/>
              <a:t>Internet</a:t>
            </a:r>
            <a:endParaRPr lang="en-US" sz="3200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Protocol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3380" y="1130103"/>
            <a:ext cx="10321675" cy="5546589"/>
          </a:xfrm>
        </p:spPr>
        <p:txBody>
          <a:bodyPr>
            <a:norm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One of the most important protocols used in Internet </a:t>
            </a:r>
            <a:br>
              <a:rPr lang="en-US" sz="3400" dirty="0"/>
            </a:br>
            <a:r>
              <a:rPr lang="en-US" sz="3400" dirty="0"/>
              <a:t>communication is the </a:t>
            </a:r>
            <a:r>
              <a:rPr lang="en-US" sz="3400" b="1" dirty="0">
                <a:solidFill>
                  <a:schemeClr val="bg1"/>
                </a:solidFill>
              </a:rPr>
              <a:t>Internet Protocol </a:t>
            </a:r>
            <a:r>
              <a:rPr lang="en-US" sz="3400" dirty="0"/>
              <a:t>(</a:t>
            </a:r>
            <a:r>
              <a:rPr lang="en-US" sz="3400" b="1" dirty="0">
                <a:solidFill>
                  <a:schemeClr val="bg1"/>
                </a:solidFill>
              </a:rPr>
              <a:t>IP</a:t>
            </a:r>
            <a:r>
              <a:rPr lang="en-US" sz="3400" dirty="0"/>
              <a:t>)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All the devices on the Internet have </a:t>
            </a:r>
            <a:r>
              <a:rPr lang="en-US" sz="3400" b="1" dirty="0">
                <a:solidFill>
                  <a:schemeClr val="bg1"/>
                </a:solidFill>
              </a:rPr>
              <a:t>addresses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dirty="0"/>
              <a:t>They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dirty="0"/>
              <a:t>are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dirty="0"/>
              <a:t>called</a:t>
            </a:r>
            <a:r>
              <a:rPr lang="en-US" sz="3400" b="1" dirty="0">
                <a:solidFill>
                  <a:schemeClr val="bg1"/>
                </a:solidFill>
              </a:rPr>
              <a:t> IP Addresses</a:t>
            </a:r>
            <a:endParaRPr lang="en-US" sz="3400" dirty="0"/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The IP address is </a:t>
            </a:r>
            <a:r>
              <a:rPr lang="en-US" sz="3400" b="1" dirty="0">
                <a:solidFill>
                  <a:schemeClr val="bg1"/>
                </a:solidFill>
              </a:rPr>
              <a:t>unique</a:t>
            </a:r>
            <a:r>
              <a:rPr lang="en-US" sz="3400" dirty="0"/>
              <a:t> to each </a:t>
            </a:r>
            <a:br>
              <a:rPr lang="en-US" sz="3400" dirty="0"/>
            </a:br>
            <a:r>
              <a:rPr lang="en-US" sz="3400" dirty="0"/>
              <a:t>computer or a device at the </a:t>
            </a:r>
            <a:br>
              <a:rPr lang="en-US" sz="3400" dirty="0"/>
            </a:br>
            <a:r>
              <a:rPr lang="en-US" sz="3400" dirty="0"/>
              <a:t>edge of the network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90" y="3154817"/>
            <a:ext cx="2449907" cy="1464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90" y="4886622"/>
            <a:ext cx="2316293" cy="13029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218436" y="5452677"/>
            <a:ext cx="129394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192.168.0.1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844671" y="3627417"/>
            <a:ext cx="141096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192.168.10.5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218436" y="5123042"/>
            <a:ext cx="13434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 Address: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844671" y="3353107"/>
            <a:ext cx="13434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 Address: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94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8557" y="1121143"/>
            <a:ext cx="10126679" cy="5584897"/>
          </a:xfrm>
        </p:spPr>
        <p:txBody>
          <a:bodyPr>
            <a:noAutofit/>
          </a:bodyPr>
          <a:lstStyle/>
          <a:p>
            <a:pPr marL="456915" lvl="1" indent="-456915">
              <a:lnSpc>
                <a:spcPct val="100000"/>
              </a:lnSpc>
              <a:spcAft>
                <a:spcPts val="0"/>
              </a:spcAft>
            </a:pPr>
            <a:r>
              <a:rPr lang="en-US" sz="3400" dirty="0"/>
              <a:t>An </a:t>
            </a:r>
            <a:r>
              <a:rPr lang="en-US" sz="3400" b="1" dirty="0">
                <a:solidFill>
                  <a:schemeClr val="bg1"/>
                </a:solidFill>
              </a:rPr>
              <a:t>IP Address </a:t>
            </a:r>
            <a:r>
              <a:rPr lang="en-US" sz="3400" dirty="0"/>
              <a:t>has many parts, organized in a hierarchy</a:t>
            </a:r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lvl="1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456915" lvl="1" indent="-456915">
              <a:lnSpc>
                <a:spcPct val="100000"/>
              </a:lnSpc>
              <a:spcAft>
                <a:spcPts val="0"/>
              </a:spcAft>
            </a:pPr>
            <a:r>
              <a:rPr lang="en-US" sz="3400" dirty="0"/>
              <a:t>This version of IP Addressing is called </a:t>
            </a:r>
            <a:r>
              <a:rPr lang="en-US" sz="3400" b="1" dirty="0">
                <a:solidFill>
                  <a:schemeClr val="bg1"/>
                </a:solidFill>
              </a:rPr>
              <a:t>IPv4 </a:t>
            </a:r>
          </a:p>
          <a:p>
            <a:pPr marL="989982" lvl="2" indent="-456915">
              <a:lnSpc>
                <a:spcPct val="100000"/>
              </a:lnSpc>
              <a:spcAft>
                <a:spcPts val="0"/>
              </a:spcAft>
            </a:pPr>
            <a:r>
              <a:rPr lang="en-US" sz="3200" dirty="0"/>
              <a:t>Provides more than 4 billion </a:t>
            </a:r>
            <a:r>
              <a:rPr lang="en-US" sz="3200" b="1" dirty="0">
                <a:solidFill>
                  <a:schemeClr val="bg1"/>
                </a:solidFill>
              </a:rPr>
              <a:t>32 bits </a:t>
            </a:r>
            <a:r>
              <a:rPr lang="en-US" sz="3200" dirty="0"/>
              <a:t>unique addresses 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96310" y="2387375"/>
            <a:ext cx="45704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192.168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sz="54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14.120</a:t>
            </a:r>
            <a:endParaRPr lang="en-US" sz="54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6049971" y="1937230"/>
            <a:ext cx="1974403" cy="510778"/>
          </a:xfrm>
          <a:prstGeom prst="wedgeRoundRectCallout">
            <a:avLst>
              <a:gd name="adj1" fmla="val -8282"/>
              <a:gd name="adj2" fmla="val 8053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Subnetworks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6872867" y="3241464"/>
            <a:ext cx="2188140" cy="510778"/>
          </a:xfrm>
          <a:prstGeom prst="wedgeRoundRectCallout">
            <a:avLst>
              <a:gd name="adj1" fmla="val -10214"/>
              <a:gd name="adj2" fmla="val -73757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Device</a:t>
            </a:r>
            <a:r>
              <a:rPr lang="en-US" sz="22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noProof="1">
                <a:solidFill>
                  <a:srgbClr val="FFFFFF"/>
                </a:solidFill>
              </a:rPr>
              <a:t>address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86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 classes</a:t>
            </a: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000" y="1719000"/>
            <a:ext cx="9260000" cy="441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14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IPv4</a:t>
            </a:r>
            <a:r>
              <a:rPr lang="en-US" sz="3400" dirty="0"/>
              <a:t> is a sequence of four, three-digit numbers</a:t>
            </a:r>
            <a:br>
              <a:rPr lang="en-US" sz="3400" dirty="0"/>
            </a:br>
            <a:r>
              <a:rPr lang="en-US" sz="3400" dirty="0"/>
              <a:t> separated by a period</a:t>
            </a:r>
          </a:p>
          <a:p>
            <a:pPr marL="989982" lvl="2" indent="-456915">
              <a:lnSpc>
                <a:spcPct val="100000"/>
              </a:lnSpc>
            </a:pPr>
            <a:r>
              <a:rPr lang="en-US" sz="3200" dirty="0"/>
              <a:t>Each number can be a number from </a:t>
            </a:r>
            <a:r>
              <a:rPr lang="en-US" sz="3200" dirty="0" smtClean="0"/>
              <a:t>0 </a:t>
            </a:r>
            <a:r>
              <a:rPr lang="en-US" sz="3200" dirty="0"/>
              <a:t>to 255</a:t>
            </a:r>
          </a:p>
          <a:p>
            <a:pPr marL="989982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IPv4</a:t>
            </a:r>
            <a:r>
              <a:rPr lang="en-US" sz="3200" dirty="0"/>
              <a:t> is not enough for all network devices</a:t>
            </a:r>
            <a:br>
              <a:rPr lang="en-US" sz="3200" dirty="0"/>
            </a:br>
            <a:r>
              <a:rPr lang="en-US" sz="3200" dirty="0"/>
              <a:t>connected to the internet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In 1995, a new version of the internet protocol </a:t>
            </a:r>
            <a:br>
              <a:rPr lang="en-US" sz="3400" dirty="0"/>
            </a:br>
            <a:r>
              <a:rPr lang="en-US" sz="3400" dirty="0"/>
              <a:t>was created, it's called </a:t>
            </a:r>
            <a:r>
              <a:rPr lang="en-US" sz="3400" b="1" dirty="0">
                <a:solidFill>
                  <a:schemeClr val="bg1"/>
                </a:solidFill>
              </a:rPr>
              <a:t>IPv6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</a:t>
            </a:r>
          </a:p>
        </p:txBody>
      </p:sp>
    </p:spTree>
    <p:extLst>
      <p:ext uri="{BB962C8B-B14F-4D97-AF65-F5344CB8AC3E}">
        <p14:creationId xmlns:p14="http://schemas.microsoft.com/office/powerpoint/2010/main" val="362481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6" name="Текстов контейне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Classless Inter-Domain Routing, is an IP addressing scheme that improves the allocation of IP addresses. 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replaces the old system based on classes A, B, and C. This scheme also helped greatly </a:t>
            </a:r>
            <a:r>
              <a:rPr lang="en-US" b="1" dirty="0">
                <a:solidFill>
                  <a:schemeClr val="bg1"/>
                </a:solidFill>
              </a:rPr>
              <a:t>extend the life of IPv4</a:t>
            </a:r>
            <a:r>
              <a:rPr lang="en-US" dirty="0"/>
              <a:t> as well as slow the growth of routing tables</a:t>
            </a:r>
          </a:p>
        </p:txBody>
      </p:sp>
      <p:sp>
        <p:nvSpPr>
          <p:cNvPr id="5" name="Заглавие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CIDR (Classless Inter-Domain Routing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473" y="3879000"/>
            <a:ext cx="5103557" cy="21654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84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36172" y="1121144"/>
            <a:ext cx="10264091" cy="5276048"/>
          </a:xfrm>
        </p:spPr>
        <p:txBody>
          <a:bodyPr>
            <a:normAutofit lnSpcReduction="10000"/>
          </a:bodyPr>
          <a:lstStyle/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IPV6</a:t>
            </a:r>
            <a:r>
              <a:rPr lang="en-US" sz="3400" dirty="0"/>
              <a:t> uses </a:t>
            </a:r>
            <a:r>
              <a:rPr lang="en-US" sz="3400" b="1" dirty="0">
                <a:solidFill>
                  <a:schemeClr val="bg1"/>
                </a:solidFill>
              </a:rPr>
              <a:t>128 bits</a:t>
            </a:r>
            <a:r>
              <a:rPr lang="en-US" sz="3400" dirty="0"/>
              <a:t> - 340 undecillion unique addresses</a:t>
            </a:r>
          </a:p>
          <a:p>
            <a:pPr marL="989982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000" dirty="0"/>
              <a:t>That’s more than the atoms on the surface of the Earth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These </a:t>
            </a:r>
            <a:r>
              <a:rPr lang="en-US" sz="3400" b="1" dirty="0">
                <a:solidFill>
                  <a:schemeClr val="bg1"/>
                </a:solidFill>
              </a:rPr>
              <a:t>128</a:t>
            </a:r>
            <a:r>
              <a:rPr lang="en-US" sz="3400" dirty="0"/>
              <a:t> bits are organized into eight 16 bit sections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Each 16 bit block is converted to hexadecimal and it's </a:t>
            </a:r>
            <a:br>
              <a:rPr lang="en-US" sz="3400" dirty="0"/>
            </a:br>
            <a:r>
              <a:rPr lang="en-US" sz="3400" dirty="0"/>
              <a:t>separated with a colon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This is a full IPV6 address:</a:t>
            </a:r>
          </a:p>
          <a:p>
            <a:pPr marL="989982" lvl="2" indent="-456915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3FFE:F200:0234:AB00:0123:4567:8901:ABCD</a:t>
            </a:r>
          </a:p>
          <a:p>
            <a:pPr marL="456915" lvl="1" indent="-456915">
              <a:lnSpc>
                <a:spcPct val="100000"/>
              </a:lnSpc>
              <a:buClr>
                <a:schemeClr val="tx1"/>
              </a:buClr>
            </a:pPr>
            <a:r>
              <a:rPr lang="en-US" sz="3400" dirty="0" smtClean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l</a:t>
            </a:r>
            <a:r>
              <a:rPr lang="en-US" sz="3400" b="1" dirty="0" smtClean="0">
                <a:solidFill>
                  <a:schemeClr val="bg1"/>
                </a:solidFill>
              </a:rPr>
              <a:t>eading </a:t>
            </a:r>
            <a:r>
              <a:rPr lang="en-US" sz="3400" b="1" dirty="0">
                <a:solidFill>
                  <a:schemeClr val="bg1"/>
                </a:solidFill>
              </a:rPr>
              <a:t>zeros</a:t>
            </a:r>
            <a:r>
              <a:rPr lang="en-US" sz="3400" dirty="0"/>
              <a:t> in </a:t>
            </a:r>
            <a:r>
              <a:rPr lang="en-US" sz="3400" b="1" dirty="0">
                <a:solidFill>
                  <a:schemeClr val="bg1"/>
                </a:solidFill>
              </a:rPr>
              <a:t>IPv6</a:t>
            </a:r>
            <a:r>
              <a:rPr lang="en-US" sz="3400" dirty="0"/>
              <a:t> </a:t>
            </a:r>
            <a:r>
              <a:rPr lang="en-US" sz="3400" dirty="0" smtClean="0"/>
              <a:t>can</a:t>
            </a:r>
            <a:r>
              <a:rPr lang="en-US" sz="3400" dirty="0"/>
              <a:t> </a:t>
            </a: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dirty="0" smtClean="0"/>
              <a:t>usually </a:t>
            </a:r>
            <a:r>
              <a:rPr lang="en-US" sz="3400" dirty="0" smtClean="0"/>
              <a:t>be </a:t>
            </a:r>
            <a:r>
              <a:rPr lang="en-US" sz="3400" dirty="0"/>
              <a:t>left out</a:t>
            </a:r>
          </a:p>
        </p:txBody>
      </p:sp>
      <p:pic>
        <p:nvPicPr>
          <p:cNvPr id="1026" name="Picture 2" descr="https://www.cpqd.com.br/wp-content/uploads/2016/01/ipv4_ipv6.png">
            <a:extLst>
              <a:ext uri="{FF2B5EF4-FFF2-40B4-BE49-F238E27FC236}">
                <a16:creationId xmlns:a16="http://schemas.microsoft.com/office/drawing/2014/main" id="{A1153542-1488-46B5-B7FB-361546B6D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06" y="4781050"/>
            <a:ext cx="3505328" cy="216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26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DNS?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2433" y="1592011"/>
            <a:ext cx="10395752" cy="4832853"/>
          </a:xfrm>
        </p:spPr>
        <p:txBody>
          <a:bodyPr>
            <a:noAutofit/>
          </a:bodyPr>
          <a:lstStyle/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domain name </a:t>
            </a:r>
            <a:r>
              <a:rPr lang="en-US" sz="3400" dirty="0"/>
              <a:t>is a human way to access IP addresses for </a:t>
            </a:r>
            <a:r>
              <a:rPr lang="en-US" sz="3400" dirty="0" smtClean="0"/>
              <a:t>devices </a:t>
            </a:r>
            <a:r>
              <a:rPr lang="en-US" sz="3400" dirty="0"/>
              <a:t>and websites around the world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It is a sequence of phrases that </a:t>
            </a:r>
            <a:r>
              <a:rPr lang="en-US" sz="3400" b="1" dirty="0">
                <a:solidFill>
                  <a:schemeClr val="bg1"/>
                </a:solidFill>
              </a:rPr>
              <a:t>map</a:t>
            </a:r>
            <a:r>
              <a:rPr lang="en-US" sz="3400" dirty="0"/>
              <a:t> to a giant </a:t>
            </a:r>
            <a:r>
              <a:rPr lang="en-US" sz="3400" b="1" dirty="0" smtClean="0">
                <a:solidFill>
                  <a:schemeClr val="bg1"/>
                </a:solidFill>
              </a:rPr>
              <a:t>Internet-wide </a:t>
            </a:r>
            <a:r>
              <a:rPr lang="en-US" sz="3400" b="1" dirty="0">
                <a:solidFill>
                  <a:schemeClr val="bg1"/>
                </a:solidFill>
              </a:rPr>
              <a:t>database </a:t>
            </a:r>
            <a:r>
              <a:rPr lang="en-US" sz="3400" dirty="0"/>
              <a:t>of </a:t>
            </a:r>
            <a:r>
              <a:rPr lang="en-US" sz="3400" b="1" dirty="0">
                <a:solidFill>
                  <a:schemeClr val="bg1"/>
                </a:solidFill>
              </a:rPr>
              <a:t>IP addresses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When a domain name is entered in the browser, a request is </a:t>
            </a:r>
            <a:r>
              <a:rPr lang="en-US" sz="3400" dirty="0" smtClean="0"/>
              <a:t>made </a:t>
            </a:r>
            <a:r>
              <a:rPr lang="en-US" sz="3400" dirty="0"/>
              <a:t>to something called a </a:t>
            </a:r>
            <a:r>
              <a:rPr lang="en-US" sz="3400" b="1" dirty="0">
                <a:solidFill>
                  <a:schemeClr val="bg1"/>
                </a:solidFill>
              </a:rPr>
              <a:t>DNS</a:t>
            </a:r>
            <a:r>
              <a:rPr lang="en-US" sz="3400" dirty="0"/>
              <a:t> (</a:t>
            </a:r>
            <a:r>
              <a:rPr lang="en-US" sz="3400" b="1" dirty="0">
                <a:solidFill>
                  <a:schemeClr val="bg1"/>
                </a:solidFill>
              </a:rPr>
              <a:t>Domain Name Server</a:t>
            </a:r>
            <a:r>
              <a:rPr lang="en-US" sz="3400" dirty="0"/>
              <a:t>)</a:t>
            </a:r>
          </a:p>
          <a:p>
            <a:pPr marL="456915" lvl="1" indent="-456915">
              <a:lnSpc>
                <a:spcPct val="100000"/>
              </a:lnSpc>
            </a:pPr>
            <a:r>
              <a:rPr lang="en-US" sz="3400" dirty="0"/>
              <a:t>This server holds a cache of tons of domain names, and </a:t>
            </a:r>
            <a:br>
              <a:rPr lang="en-US" sz="3400" dirty="0"/>
            </a:br>
            <a:r>
              <a:rPr lang="en-US" sz="3400" dirty="0"/>
              <a:t>their matching IP addresses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BAE49-A777-466A-8B75-B28EBBDE3923}"/>
              </a:ext>
            </a:extLst>
          </p:cNvPr>
          <p:cNvSpPr txBox="1"/>
          <p:nvPr/>
        </p:nvSpPr>
        <p:spPr>
          <a:xfrm>
            <a:off x="2316000" y="877571"/>
            <a:ext cx="3488924" cy="72991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dirty="0">
                <a:latin typeface="Consolas" panose="020B0609020204030204" pitchFamily="49" charset="0"/>
              </a:rPr>
              <a:t>www.softuni.bg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F4143D18-5F3C-4B4F-81AB-7A9942569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953088"/>
            <a:ext cx="2638697" cy="578882"/>
          </a:xfrm>
          <a:prstGeom prst="wedgeRoundRectCallout">
            <a:avLst>
              <a:gd name="adj1" fmla="val -58765"/>
              <a:gd name="adj2" fmla="val 6240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noProof="1">
                <a:solidFill>
                  <a:srgbClr val="FFFFFF"/>
                </a:solidFill>
              </a:rPr>
              <a:t>Domain name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85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906" y="1608264"/>
            <a:ext cx="2962275" cy="148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707" y="3328684"/>
            <a:ext cx="2316293" cy="1302915"/>
          </a:xfrm>
          <a:prstGeom prst="rect">
            <a:avLst/>
          </a:prstGeom>
        </p:spPr>
      </p:pic>
      <p:sp>
        <p:nvSpPr>
          <p:cNvPr id="8" name="Freeform: Shape 43"/>
          <p:cNvSpPr/>
          <p:nvPr/>
        </p:nvSpPr>
        <p:spPr>
          <a:xfrm rot="10334677" flipV="1">
            <a:off x="6021753" y="2128156"/>
            <a:ext cx="3853629" cy="1233033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46490" y="3446433"/>
            <a:ext cx="491455" cy="4914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27869" y="3881081"/>
            <a:ext cx="20319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https://softuni.bg</a:t>
            </a:r>
          </a:p>
        </p:txBody>
      </p:sp>
      <p:sp>
        <p:nvSpPr>
          <p:cNvPr id="11" name="Freeform: Shape 43"/>
          <p:cNvSpPr/>
          <p:nvPr/>
        </p:nvSpPr>
        <p:spPr>
          <a:xfrm rot="20325656" flipV="1">
            <a:off x="6088537" y="4214603"/>
            <a:ext cx="3570455" cy="1657453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613" y="4561773"/>
            <a:ext cx="2256546" cy="69432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795025" y="1715397"/>
            <a:ext cx="113896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57999" y="5869133"/>
            <a:ext cx="132196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response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88877" y="5229287"/>
            <a:ext cx="1726755" cy="3262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1600" b="1" dirty="0"/>
              <a:t>(217.174.159.195)</a:t>
            </a:r>
            <a:endParaRPr kumimoji="1" lang="en-US" sz="1600" b="1" dirty="0"/>
          </a:p>
        </p:txBody>
      </p:sp>
      <p:graphicFrame>
        <p:nvGraphicFramePr>
          <p:cNvPr id="21" name="Group 134">
            <a:extLst>
              <a:ext uri="{FF2B5EF4-FFF2-40B4-BE49-F238E27FC236}">
                <a16:creationId xmlns:a16="http://schemas.microsoft.com/office/drawing/2014/main" id="{B4E932B7-F495-4119-B906-28E90A20F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7867363"/>
              </p:ext>
            </p:extLst>
          </p:nvPr>
        </p:nvGraphicFramePr>
        <p:xfrm>
          <a:off x="2308360" y="3113580"/>
          <a:ext cx="4373549" cy="1657492"/>
        </p:xfrm>
        <a:graphic>
          <a:graphicData uri="http://schemas.openxmlformats.org/drawingml/2006/table">
            <a:tbl>
              <a:tblPr/>
              <a:tblGrid>
                <a:gridCol w="2076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7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62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 Address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Domains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163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216.58.214.46</a:t>
                      </a:r>
                      <a:endParaRPr kumimoji="1" 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Google.com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2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217.174.159.195</a:t>
                      </a:r>
                      <a:endParaRPr kumimoji="1" 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Softuni.bg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83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7" grpId="0"/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75BCD5-C6FE-4810-888C-E4FE24D91A49}"/>
              </a:ext>
            </a:extLst>
          </p:cNvPr>
          <p:cNvSpPr txBox="1"/>
          <p:nvPr/>
        </p:nvSpPr>
        <p:spPr>
          <a:xfrm>
            <a:off x="4341000" y="2304000"/>
            <a:ext cx="3567245" cy="13487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marL="282575" lvl="0" indent="-282575" algn="ctr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kumimoji="1" lang="en-US" sz="13800" b="1" dirty="0">
                <a:solidFill>
                  <a:schemeClr val="bg2"/>
                </a:solidFill>
                <a:latin typeface="Consolas" panose="020B0609020204030204" pitchFamily="49" charset="0"/>
              </a:rPr>
              <a:t>TCP</a:t>
            </a:r>
          </a:p>
        </p:txBody>
      </p:sp>
      <p:sp>
        <p:nvSpPr>
          <p:cNvPr id="3" name="Заглавие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Reliability and TCP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5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When packets are transmitted from one location to another, </a:t>
            </a: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dirty="0" smtClean="0"/>
              <a:t>they can </a:t>
            </a:r>
            <a:r>
              <a:rPr lang="en-US" sz="3400" dirty="0"/>
              <a:t>take different paths </a:t>
            </a:r>
          </a:p>
          <a:p>
            <a:r>
              <a:rPr lang="en-US" sz="3400" dirty="0"/>
              <a:t>When they get to the destination, they are unorganized and </a:t>
            </a:r>
            <a:br>
              <a:rPr lang="en-US" sz="3400" dirty="0"/>
            </a:br>
            <a:r>
              <a:rPr lang="en-US" sz="3400" dirty="0"/>
              <a:t>sometimes not complete</a:t>
            </a:r>
          </a:p>
          <a:p>
            <a:r>
              <a:rPr lang="en-US" sz="3400" dirty="0"/>
              <a:t>So the message needs to be audited and reviewed in order </a:t>
            </a: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dirty="0" smtClean="0"/>
              <a:t>to </a:t>
            </a:r>
            <a:r>
              <a:rPr lang="en-US" sz="3400" dirty="0"/>
              <a:t>put it together in the right way</a:t>
            </a:r>
          </a:p>
          <a:p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Transmission Control Protocol</a:t>
            </a:r>
            <a:r>
              <a:rPr lang="en-US" sz="3400" dirty="0"/>
              <a:t> or </a:t>
            </a: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does exactly that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Reliability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204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9600" b="1" dirty="0" smtClean="0"/>
              <a:t>#java-web</a:t>
            </a:r>
            <a:endParaRPr lang="en-US" sz="9600" b="1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135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uses a process, where it looks at all the packets in a message </a:t>
            </a:r>
            <a:r>
              <a:rPr lang="en-US" sz="3400" dirty="0" smtClean="0"/>
              <a:t>and </a:t>
            </a:r>
            <a:r>
              <a:rPr lang="en-US" sz="3400" dirty="0"/>
              <a:t>checks them</a:t>
            </a:r>
          </a:p>
          <a:p>
            <a:r>
              <a:rPr lang="en-US" sz="3400" dirty="0"/>
              <a:t>Using the header information in each packet it knows:</a:t>
            </a:r>
          </a:p>
          <a:p>
            <a:pPr lvl="1"/>
            <a:r>
              <a:rPr lang="en-US" sz="3200" dirty="0"/>
              <a:t>How many there are</a:t>
            </a:r>
          </a:p>
          <a:p>
            <a:pPr lvl="1"/>
            <a:r>
              <a:rPr lang="en-US" sz="3200" dirty="0"/>
              <a:t>How large they should be</a:t>
            </a:r>
          </a:p>
          <a:p>
            <a:pPr lvl="1"/>
            <a:r>
              <a:rPr lang="en-US" sz="3200" dirty="0"/>
              <a:t>In which order the packets should be in</a:t>
            </a:r>
          </a:p>
          <a:p>
            <a:r>
              <a:rPr lang="en-US" sz="3400" dirty="0"/>
              <a:t>Using this checklist, it is able to </a:t>
            </a:r>
            <a:br>
              <a:rPr lang="en-US" sz="3400" dirty="0"/>
            </a:br>
            <a:r>
              <a:rPr lang="en-US" sz="3400" dirty="0"/>
              <a:t>rearrange the packets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Control Protocol -TCP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70738-7EC5-444B-959A-06E1CA7E8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499" y="3469815"/>
            <a:ext cx="2927381" cy="2927381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677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F4813-5F9F-4B8C-97FF-CD5EF1675B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sz="3400" dirty="0"/>
              <a:t>If it finds that a packet doesn't match the expected characteristic, </a:t>
            </a:r>
            <a:r>
              <a:rPr lang="en-US" sz="3400" dirty="0" smtClean="0"/>
              <a:t>it </a:t>
            </a:r>
            <a:r>
              <a:rPr lang="en-US" sz="3400" dirty="0"/>
              <a:t>is discarded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has </a:t>
            </a:r>
            <a:r>
              <a:rPr lang="en-US" sz="3400" dirty="0" smtClean="0"/>
              <a:t>to </a:t>
            </a:r>
            <a:r>
              <a:rPr lang="en-US" sz="3400" b="1" dirty="0">
                <a:solidFill>
                  <a:schemeClr val="bg1"/>
                </a:solidFill>
              </a:rPr>
              <a:t>verify</a:t>
            </a:r>
            <a:r>
              <a:rPr lang="en-US" sz="3400" dirty="0"/>
              <a:t> that all the packets are:</a:t>
            </a:r>
          </a:p>
          <a:p>
            <a:pPr lvl="1"/>
            <a:r>
              <a:rPr lang="en-US" sz="3200" dirty="0"/>
              <a:t>In the right order</a:t>
            </a:r>
          </a:p>
          <a:p>
            <a:pPr lvl="1"/>
            <a:r>
              <a:rPr lang="en-US" sz="3200" dirty="0"/>
              <a:t>Free of any issues</a:t>
            </a:r>
          </a:p>
          <a:p>
            <a:pPr>
              <a:buClr>
                <a:schemeClr val="tx1"/>
              </a:buClr>
            </a:pPr>
            <a:r>
              <a:rPr lang="en-US" sz="3400" dirty="0"/>
              <a:t>After that it </a:t>
            </a:r>
            <a:r>
              <a:rPr lang="en-US" sz="3400" b="1" dirty="0">
                <a:solidFill>
                  <a:schemeClr val="bg1"/>
                </a:solidFill>
              </a:rPr>
              <a:t>certifies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the data </a:t>
            </a:r>
            <a:r>
              <a:rPr lang="en-US" sz="3400" dirty="0"/>
              <a:t>and the packets are </a:t>
            </a:r>
            <a:r>
              <a:rPr lang="en-US" sz="3400" b="1" dirty="0">
                <a:solidFill>
                  <a:schemeClr val="bg1"/>
                </a:solidFill>
              </a:rPr>
              <a:t>merged</a:t>
            </a:r>
            <a:r>
              <a:rPr lang="en-US" sz="3400" dirty="0"/>
              <a:t> together to recreate the </a:t>
            </a:r>
            <a:r>
              <a:rPr lang="en-US" sz="3400" b="1" dirty="0">
                <a:solidFill>
                  <a:schemeClr val="bg1"/>
                </a:solidFill>
              </a:rPr>
              <a:t>original</a:t>
            </a:r>
            <a:r>
              <a:rPr lang="en-US" sz="3400" dirty="0"/>
              <a:t> file that was on the sender's device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FCF841-770A-4785-98A5-F2285C9C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Transmission Control Protocol – TCP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0E5A6-4708-4E7E-B3E4-CC96A3F766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14" y="3238386"/>
            <a:ext cx="888754" cy="888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2D917B-311E-4EC2-8524-00A0A0E3AB8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428" y="3259553"/>
            <a:ext cx="888754" cy="888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2874F7-F37D-45B3-960E-3884082B3D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590" y="3134294"/>
            <a:ext cx="1002452" cy="1002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DD584-CC35-4360-8DF9-8072BDBFE81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605" y="3238386"/>
            <a:ext cx="888754" cy="888754"/>
          </a:xfrm>
          <a:prstGeom prst="rect">
            <a:avLst/>
          </a:prstGeom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990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Transmission Control Protocol – TCP </a:t>
            </a:r>
            <a:r>
              <a:rPr lang="en-US" dirty="0" smtClean="0"/>
              <a:t>(3)</a:t>
            </a:r>
            <a:endParaRPr lang="en-US" dirty="0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00" y="1854000"/>
            <a:ext cx="9655978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>
            <a:normAutofit lnSpcReduction="10000"/>
          </a:bodyPr>
          <a:lstStyle/>
          <a:p>
            <a:pPr marL="456915" lvl="1" indent="-456915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TCP</a:t>
            </a:r>
            <a:r>
              <a:rPr lang="en-US" sz="3400" dirty="0"/>
              <a:t> places </a:t>
            </a:r>
            <a:r>
              <a:rPr lang="en-US" sz="3400" b="1" dirty="0">
                <a:solidFill>
                  <a:schemeClr val="bg1"/>
                </a:solidFill>
              </a:rPr>
              <a:t>reliability</a:t>
            </a:r>
            <a:r>
              <a:rPr lang="en-US" sz="3400" dirty="0"/>
              <a:t> in a higher priority than speed or latency</a:t>
            </a:r>
          </a:p>
          <a:p>
            <a:pPr marL="456915" lvl="1" indent="-456915"/>
            <a:r>
              <a:rPr lang="en-US" sz="3400" dirty="0"/>
              <a:t>For instances where reliability isn't as important, but </a:t>
            </a:r>
            <a:r>
              <a:rPr lang="en-US" sz="3400" b="1" dirty="0">
                <a:solidFill>
                  <a:schemeClr val="bg1"/>
                </a:solidFill>
              </a:rPr>
              <a:t>speed</a:t>
            </a:r>
            <a:r>
              <a:rPr lang="en-US" sz="3400" dirty="0"/>
              <a:t> is, there is </a:t>
            </a:r>
            <a:r>
              <a:rPr lang="en-US" sz="3400" dirty="0" smtClean="0"/>
              <a:t>another </a:t>
            </a:r>
            <a:r>
              <a:rPr lang="en-US" sz="3400" dirty="0"/>
              <a:t>protocol called </a:t>
            </a:r>
            <a:r>
              <a:rPr lang="en-US" sz="3400" b="1" dirty="0">
                <a:solidFill>
                  <a:schemeClr val="bg1"/>
                </a:solidFill>
              </a:rPr>
              <a:t>UDP</a:t>
            </a:r>
            <a:r>
              <a:rPr lang="en-US" sz="3400" dirty="0"/>
              <a:t> or </a:t>
            </a:r>
            <a:r>
              <a:rPr lang="en-US" sz="3400" b="1" dirty="0">
                <a:solidFill>
                  <a:schemeClr val="bg1"/>
                </a:solidFill>
              </a:rPr>
              <a:t>User Datagram Protocol</a:t>
            </a:r>
          </a:p>
          <a:p>
            <a:pPr marL="456915" lvl="1" indent="-456915"/>
            <a:r>
              <a:rPr lang="en-US" sz="3400" dirty="0"/>
              <a:t>UDP doesn't do excessive reliability </a:t>
            </a: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dirty="0" smtClean="0"/>
              <a:t>checks</a:t>
            </a:r>
            <a:r>
              <a:rPr lang="en-US" sz="3400" dirty="0"/>
              <a:t>, but it can send </a:t>
            </a: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dirty="0" smtClean="0"/>
              <a:t>information </a:t>
            </a:r>
            <a:r>
              <a:rPr lang="en-US" sz="3400" dirty="0"/>
              <a:t>at a faster rate</a:t>
            </a:r>
          </a:p>
          <a:p>
            <a:pPr marL="456915" lvl="1" indent="-456915"/>
            <a:r>
              <a:rPr lang="en-US" sz="3400" dirty="0"/>
              <a:t>TCP is the foundation of how a majority of </a:t>
            </a:r>
            <a:br>
              <a:rPr lang="en-US" sz="3400" dirty="0"/>
            </a:br>
            <a:r>
              <a:rPr lang="en-US" sz="3400" dirty="0"/>
              <a:t>data is transmitted over networks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vs UDP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0E24F-9199-40EA-8BA1-C1A35AF16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857" y="3249000"/>
            <a:ext cx="3706641" cy="2600533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95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Datagram Protocol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6915" lvl="1" indent="-456915"/>
            <a:r>
              <a:rPr lang="en-US" sz="3400" dirty="0"/>
              <a:t>UDP does not establish a session and it does not guarantee data delivery</a:t>
            </a:r>
          </a:p>
          <a:p>
            <a:pPr marL="456915" lvl="1" indent="-456915"/>
            <a:r>
              <a:rPr lang="en-US" sz="3400" dirty="0"/>
              <a:t>It is known as the </a:t>
            </a:r>
            <a:r>
              <a:rPr lang="en-US" sz="3400" dirty="0">
                <a:solidFill>
                  <a:schemeClr val="bg1"/>
                </a:solidFill>
              </a:rPr>
              <a:t>"</a:t>
            </a:r>
            <a:r>
              <a:rPr lang="en-US" sz="3400" b="1" dirty="0">
                <a:solidFill>
                  <a:schemeClr val="bg1"/>
                </a:solidFill>
              </a:rPr>
              <a:t>fire-and-forget</a:t>
            </a:r>
            <a:r>
              <a:rPr lang="en-US" sz="3400" dirty="0">
                <a:solidFill>
                  <a:schemeClr val="bg1"/>
                </a:solidFill>
              </a:rPr>
              <a:t>"</a:t>
            </a:r>
            <a:r>
              <a:rPr lang="en-US" sz="3400" dirty="0"/>
              <a:t> </a:t>
            </a:r>
            <a:r>
              <a:rPr lang="en-US" sz="3400" b="1" dirty="0">
                <a:solidFill>
                  <a:schemeClr val="bg1"/>
                </a:solidFill>
              </a:rPr>
              <a:t>protocol</a:t>
            </a:r>
            <a:r>
              <a:rPr lang="en-US" sz="3400" dirty="0"/>
              <a:t> </a:t>
            </a:r>
          </a:p>
          <a:p>
            <a:pPr marL="989982" lvl="2" indent="-456915"/>
            <a:r>
              <a:rPr lang="en-US" sz="3200" dirty="0"/>
              <a:t>It sends data and it doesn't really care if the data is received at the other 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26" y="4805968"/>
            <a:ext cx="1957706" cy="1170545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5216349" y="5593188"/>
            <a:ext cx="3463319" cy="432313"/>
          </a:xfrm>
          <a:prstGeom prst="lef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51" y="5021954"/>
            <a:ext cx="738572" cy="7385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17" y="5021954"/>
            <a:ext cx="738572" cy="7385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11" y="5021954"/>
            <a:ext cx="738572" cy="738572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785055" y="4100236"/>
            <a:ext cx="2499760" cy="510778"/>
          </a:xfrm>
          <a:prstGeom prst="wedgeRoundRectCallout">
            <a:avLst>
              <a:gd name="adj1" fmla="val -33323"/>
              <a:gd name="adj2" fmla="val 7661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Missing</a:t>
            </a:r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noProof="1">
                <a:solidFill>
                  <a:srgbClr val="FFFFFF"/>
                </a:solidFill>
              </a:rPr>
              <a:t>packets</a:t>
            </a:r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88" y="4845206"/>
            <a:ext cx="833058" cy="833058"/>
          </a:xfrm>
          <a:prstGeom prst="rect">
            <a:avLst/>
          </a:prstGeom>
        </p:spPr>
      </p:pic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073342" y="4181519"/>
            <a:ext cx="1844020" cy="510778"/>
          </a:xfrm>
          <a:prstGeom prst="wedgeRoundRectCallout">
            <a:avLst>
              <a:gd name="adj1" fmla="val 38656"/>
              <a:gd name="adj2" fmla="val 8412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I </a:t>
            </a:r>
            <a:r>
              <a:rPr lang="en-US" sz="2400" b="1" noProof="1" smtClean="0">
                <a:solidFill>
                  <a:srgbClr val="FFFFFF"/>
                </a:solidFill>
              </a:rPr>
              <a:t>don't </a:t>
            </a:r>
            <a:r>
              <a:rPr lang="en-US" sz="2400" b="1" noProof="1">
                <a:solidFill>
                  <a:srgbClr val="FFFFFF"/>
                </a:solidFill>
              </a:rPr>
              <a:t>care..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972740" y="4146260"/>
            <a:ext cx="6495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</a:rPr>
              <a:t>UDP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743" y="4497969"/>
            <a:ext cx="1527533" cy="1527533"/>
          </a:xfrm>
          <a:prstGeom prst="rect">
            <a:avLst/>
          </a:prstGeom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347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6FE642E8-9B6B-44F9-ACBC-06D6DEAC2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824" y="1872394"/>
            <a:ext cx="3148012" cy="14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лавие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The OSI Model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1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4356C9-9213-441E-81F3-2AEC5CA3B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OSI</a:t>
            </a:r>
            <a:r>
              <a:rPr lang="en-US" sz="3400" dirty="0"/>
              <a:t> model stands for </a:t>
            </a:r>
            <a:r>
              <a:rPr lang="en-US" sz="3400" b="1" dirty="0">
                <a:solidFill>
                  <a:schemeClr val="bg1"/>
                </a:solidFill>
              </a:rPr>
              <a:t>O</a:t>
            </a:r>
            <a:r>
              <a:rPr lang="en-US" sz="3400" dirty="0"/>
              <a:t>pen </a:t>
            </a:r>
            <a:r>
              <a:rPr lang="en-US" sz="3400" b="1" dirty="0">
                <a:solidFill>
                  <a:schemeClr val="bg1"/>
                </a:solidFill>
              </a:rPr>
              <a:t>S</a:t>
            </a:r>
            <a:r>
              <a:rPr lang="en-US" sz="3400" dirty="0"/>
              <a:t>ystem </a:t>
            </a:r>
            <a:r>
              <a:rPr lang="en-US" sz="3400" b="1" dirty="0">
                <a:solidFill>
                  <a:schemeClr val="bg1"/>
                </a:solidFill>
              </a:rPr>
              <a:t>I</a:t>
            </a:r>
            <a:r>
              <a:rPr lang="en-US" sz="3400" dirty="0"/>
              <a:t>nterconnect</a:t>
            </a:r>
          </a:p>
          <a:p>
            <a:r>
              <a:rPr lang="en-US" sz="3400" dirty="0"/>
              <a:t>It consists of 7 layers</a:t>
            </a:r>
          </a:p>
          <a:p>
            <a:pPr lvl="1"/>
            <a:r>
              <a:rPr lang="en-US" sz="3200" dirty="0"/>
              <a:t>Each layer serves the layer above it and in return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dirty="0" smtClean="0"/>
              <a:t> </a:t>
            </a:r>
            <a:r>
              <a:rPr lang="en-US" sz="3200" dirty="0"/>
              <a:t>is </a:t>
            </a:r>
            <a:r>
              <a:rPr lang="en-US" sz="3200" dirty="0" smtClean="0"/>
              <a:t>served </a:t>
            </a:r>
            <a:r>
              <a:rPr lang="en-US" sz="3200" dirty="0"/>
              <a:t>by the layer below it</a:t>
            </a:r>
          </a:p>
          <a:p>
            <a:r>
              <a:rPr lang="en-US" sz="3400" dirty="0"/>
              <a:t>Understanding each layer of the model helps us with: </a:t>
            </a:r>
          </a:p>
          <a:p>
            <a:pPr lvl="1"/>
            <a:r>
              <a:rPr lang="en-US" sz="3200" dirty="0"/>
              <a:t>Troubleshooting</a:t>
            </a:r>
          </a:p>
          <a:p>
            <a:pPr lvl="1"/>
            <a:r>
              <a:rPr lang="en-US" sz="3200" dirty="0"/>
              <a:t>Communicating better with technical and non-technical individuals about any system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F6F27A-7FE8-408D-A859-F7A348B8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OSI Model?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898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1100/1*rJz9MQIoEhZFEgQN6Gw5rg.png">
            <a:extLst>
              <a:ext uri="{FF2B5EF4-FFF2-40B4-BE49-F238E27FC236}">
                <a16:creationId xmlns:a16="http://schemas.microsoft.com/office/drawing/2014/main" id="{D0214C1F-C36E-4767-8120-4511A4B7E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19" y="1779037"/>
            <a:ext cx="6125081" cy="492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306D73-36D3-46BB-B69E-EEC9023BE4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89420"/>
            <a:ext cx="6397798" cy="582912"/>
          </a:xfrm>
        </p:spPr>
        <p:txBody>
          <a:bodyPr>
            <a:noAutofit/>
          </a:bodyPr>
          <a:lstStyle/>
          <a:p>
            <a:r>
              <a:rPr lang="en-US" sz="3400" dirty="0"/>
              <a:t>OSI Model consists of 7 layers: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26FA11-8676-4D48-975F-A5BCE1782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OSI Layers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9826264-B98A-42BE-9D52-B757A62C8566}"/>
              </a:ext>
            </a:extLst>
          </p:cNvPr>
          <p:cNvSpPr txBox="1">
            <a:spLocks/>
          </p:cNvSpPr>
          <p:nvPr/>
        </p:nvSpPr>
        <p:spPr>
          <a:xfrm>
            <a:off x="6674827" y="1309036"/>
            <a:ext cx="5054054" cy="544821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b="1" dirty="0">
                <a:solidFill>
                  <a:schemeClr val="bg1"/>
                </a:solidFill>
              </a:rPr>
              <a:t>Example Protocols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HTTP, DNS, FTP, SMTP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TLS, SSL, compression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NetBIOS, PPTP, Sockets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TCP, UDP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dirty="0"/>
              <a:t>IP, IPsec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800" dirty="0"/>
              <a:t>ATM, Ethernet,</a:t>
            </a:r>
            <a:r>
              <a:rPr lang="bg-BG" sz="2800" dirty="0"/>
              <a:t> </a:t>
            </a:r>
            <a:r>
              <a:rPr lang="en-US" sz="2800" dirty="0"/>
              <a:t>MAC, LLC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800" dirty="0"/>
              <a:t>USB, Bluetooth, 802.11a/b/g/n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07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TCP/IP model mapping to OSI</a:t>
            </a:r>
            <a:endParaRPr lang="en-US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00" y="1674000"/>
            <a:ext cx="9609606" cy="45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4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Enables different applications like the browser to use the </a:t>
            </a:r>
            <a:br>
              <a:rPr lang="en-US" dirty="0"/>
            </a:br>
            <a:r>
              <a:rPr lang="en-US" dirty="0"/>
              <a:t>network and present it to the End User</a:t>
            </a:r>
          </a:p>
          <a:p>
            <a:r>
              <a:rPr lang="en-US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Domain Name System (DNS)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File Transfer Protocol (FTP)</a:t>
            </a:r>
          </a:p>
          <a:p>
            <a:pPr lvl="1">
              <a:buClr>
                <a:schemeClr val="tx1"/>
              </a:buClr>
            </a:pPr>
            <a:r>
              <a:rPr lang="en-US" sz="3400" b="1" dirty="0" err="1" smtClean="0">
                <a:solidFill>
                  <a:schemeClr val="bg1"/>
                </a:solidFill>
              </a:rPr>
              <a:t>HyperText</a:t>
            </a:r>
            <a:r>
              <a:rPr lang="en-US" sz="3400" b="1" dirty="0" smtClean="0">
                <a:solidFill>
                  <a:schemeClr val="bg1"/>
                </a:solidFill>
              </a:rPr>
              <a:t> </a:t>
            </a:r>
            <a:r>
              <a:rPr lang="en-US" sz="3400" b="1" dirty="0">
                <a:solidFill>
                  <a:schemeClr val="bg1"/>
                </a:solidFill>
              </a:rPr>
              <a:t>Transfer Protocol (HTTP)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Simple Mail Transfer Protocol (SMTP)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Application Layer – 7</a:t>
            </a:r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http request example">
            <a:extLst>
              <a:ext uri="{FF2B5EF4-FFF2-40B4-BE49-F238E27FC236}">
                <a16:creationId xmlns:a16="http://schemas.microsoft.com/office/drawing/2014/main" id="{ABC2D84F-2877-4508-A5EC-8172FE203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972" y="2433167"/>
            <a:ext cx="5419554" cy="182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198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349" y="750435"/>
            <a:ext cx="3913661" cy="3757115"/>
          </a:xfrm>
          <a:prstGeom prst="rect">
            <a:avLst/>
          </a:prstGeom>
        </p:spPr>
      </p:pic>
      <p:sp>
        <p:nvSpPr>
          <p:cNvPr id="5" name="Заглавие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Introduction</a:t>
            </a:r>
            <a:endParaRPr lang="en-US"/>
          </a:p>
        </p:txBody>
      </p:sp>
      <p:sp>
        <p:nvSpPr>
          <p:cNvPr id="6" name="Подзаглавие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mtClean="0"/>
              <a:t>An Introduction to the Internet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This layer is a part of an operating system (OS)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Converts</a:t>
            </a:r>
            <a:r>
              <a:rPr lang="en-US" sz="3400" dirty="0"/>
              <a:t> incoming and outgoing </a:t>
            </a:r>
            <a:r>
              <a:rPr lang="en-US" sz="3400" b="1" dirty="0">
                <a:solidFill>
                  <a:schemeClr val="bg1"/>
                </a:solidFill>
              </a:rPr>
              <a:t>data</a:t>
            </a:r>
            <a:r>
              <a:rPr lang="en-US" sz="3400" dirty="0"/>
              <a:t> from one presentation </a:t>
            </a:r>
            <a:br>
              <a:rPr lang="en-US" sz="3400" dirty="0"/>
            </a:br>
            <a:r>
              <a:rPr lang="en-US" sz="3400" dirty="0"/>
              <a:t>format to another</a:t>
            </a:r>
          </a:p>
          <a:p>
            <a:pPr>
              <a:buClr>
                <a:schemeClr val="tx1"/>
              </a:buClr>
            </a:pPr>
            <a:endParaRPr lang="en-US" sz="3400" dirty="0"/>
          </a:p>
          <a:p>
            <a:pPr>
              <a:buClr>
                <a:schemeClr val="tx1"/>
              </a:buClr>
            </a:pPr>
            <a:endParaRPr lang="en-US" sz="3400" dirty="0"/>
          </a:p>
          <a:p>
            <a:pPr lvl="1"/>
            <a:r>
              <a:rPr lang="en-US" sz="3400" dirty="0"/>
              <a:t>Example:</a:t>
            </a:r>
          </a:p>
          <a:p>
            <a:pPr lvl="2"/>
            <a:r>
              <a:rPr lang="en-US" sz="3400" dirty="0"/>
              <a:t>From clear text to encrypted (or compressed) text</a:t>
            </a:r>
          </a:p>
          <a:p>
            <a:pPr lvl="2"/>
            <a:r>
              <a:rPr lang="en-US" sz="3400" dirty="0"/>
              <a:t>Back to clear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Presentation Layer – 6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E62F6-AB4B-413F-BFE5-29B32D0C3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305" y="2681063"/>
            <a:ext cx="6192114" cy="2000529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821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43E2-F608-4F5C-AA1D-C6690F6FB1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This layer sets up coordinates and terminates conversations</a:t>
            </a:r>
          </a:p>
          <a:p>
            <a:r>
              <a:rPr lang="en-US" sz="3400" dirty="0"/>
              <a:t>Its services include authentication and reconnection after an </a:t>
            </a:r>
            <a:br>
              <a:rPr lang="en-US" sz="3400" dirty="0"/>
            </a:br>
            <a:r>
              <a:rPr lang="en-US" sz="3400" dirty="0"/>
              <a:t>interruption</a:t>
            </a:r>
          </a:p>
          <a:p>
            <a:r>
              <a:rPr lang="en-US" sz="3400" dirty="0"/>
              <a:t>e.g.: Sockets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06B39-5D30-4937-A1E4-2E213534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Session Layer – 5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CC6FA-C39C-4D46-89CD-4BAD257D0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657" y="2465188"/>
            <a:ext cx="7618003" cy="414472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C62654-790F-4D22-867E-3716CED4EA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Responsible for end-to-end communication over a network</a:t>
            </a:r>
          </a:p>
          <a:p>
            <a:r>
              <a:rPr lang="en-GB" dirty="0"/>
              <a:t>Provides logical communication between application processes</a:t>
            </a:r>
          </a:p>
          <a:p>
            <a:r>
              <a:rPr lang="en-GB" dirty="0"/>
              <a:t>Responsible for the management of error correction, providing quality and reliability to the end user</a:t>
            </a:r>
          </a:p>
          <a:p>
            <a:r>
              <a:rPr lang="en-GB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Transmission Control Protocol (TCP)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User Datagram Protocol (UDP)</a:t>
            </a:r>
          </a:p>
          <a:p>
            <a:pPr lvl="1"/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E7A072-E775-4DFA-95D3-6D05FAB6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Transport Layer – 4</a:t>
            </a:r>
            <a:endParaRPr lang="en-GB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734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772E4E-E5CC-463A-A020-8517236919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3400" dirty="0"/>
              <a:t>Provides the functional and procedural means of transferring           packets from one node to another</a:t>
            </a:r>
          </a:p>
          <a:p>
            <a:r>
              <a:rPr lang="en-GB" sz="3400" dirty="0"/>
              <a:t>Responds to service requests from the transport layer and issues    service requests to the data link layer</a:t>
            </a:r>
          </a:p>
          <a:p>
            <a:r>
              <a:rPr lang="en-GB" sz="3400" dirty="0"/>
              <a:t>Protocol 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Internet Protocol (IP)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IPSec (IP + Auth)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AC0256-1B26-46D5-BC13-075783E3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Network Layer – 3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1BBBA-3EFA-4A34-B48F-243A58D25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935" y="4175598"/>
            <a:ext cx="5858248" cy="177212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996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9905B-D696-413A-8D8C-14CAA8CC01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fontScale="92500" lnSpcReduction="10000"/>
          </a:bodyPr>
          <a:lstStyle/>
          <a:p>
            <a:r>
              <a:rPr lang="en-GB" sz="3700" dirty="0"/>
              <a:t>Provides node-to-node data transfer</a:t>
            </a:r>
          </a:p>
          <a:p>
            <a:r>
              <a:rPr lang="en-GB" sz="3700" dirty="0"/>
              <a:t>It </a:t>
            </a:r>
            <a:r>
              <a:rPr lang="en-GB" sz="3700" b="1" dirty="0">
                <a:solidFill>
                  <a:schemeClr val="bg1"/>
                </a:solidFill>
              </a:rPr>
              <a:t>detects</a:t>
            </a:r>
            <a:r>
              <a:rPr lang="en-GB" sz="3700" dirty="0"/>
              <a:t> and possibly </a:t>
            </a:r>
            <a:r>
              <a:rPr lang="en-GB" sz="3700" b="1" dirty="0">
                <a:solidFill>
                  <a:schemeClr val="bg1"/>
                </a:solidFill>
              </a:rPr>
              <a:t>corrects</a:t>
            </a:r>
            <a:r>
              <a:rPr lang="en-GB" sz="3700" dirty="0"/>
              <a:t> errors that may occur in the </a:t>
            </a:r>
            <a:r>
              <a:rPr lang="en-GB" sz="3700" b="1" dirty="0">
                <a:solidFill>
                  <a:schemeClr val="bg1"/>
                </a:solidFill>
              </a:rPr>
              <a:t>physical </a:t>
            </a:r>
            <a:r>
              <a:rPr lang="en-GB" sz="3700" b="1" dirty="0" smtClean="0">
                <a:solidFill>
                  <a:schemeClr val="bg1"/>
                </a:solidFill>
              </a:rPr>
              <a:t>layer</a:t>
            </a:r>
          </a:p>
          <a:p>
            <a:r>
              <a:rPr lang="en-GB" sz="3700" dirty="0"/>
              <a:t>Divides into two sublayers</a:t>
            </a:r>
          </a:p>
          <a:p>
            <a:pPr lvl="1">
              <a:buClr>
                <a:schemeClr val="tx2"/>
              </a:buClr>
            </a:pPr>
            <a:r>
              <a:rPr lang="en-GB" sz="3500" b="1" dirty="0">
                <a:solidFill>
                  <a:schemeClr val="bg1"/>
                </a:solidFill>
              </a:rPr>
              <a:t>Medium access control (MAC)</a:t>
            </a:r>
            <a:r>
              <a:rPr lang="en-GB" sz="3500" dirty="0"/>
              <a:t> layer - controlling how devices in a network gain access to a medium and permission to transmit data</a:t>
            </a:r>
          </a:p>
          <a:p>
            <a:pPr lvl="1">
              <a:buClr>
                <a:schemeClr val="tx1"/>
              </a:buClr>
            </a:pPr>
            <a:r>
              <a:rPr lang="en-GB" sz="3500" b="1" dirty="0">
                <a:solidFill>
                  <a:schemeClr val="bg1"/>
                </a:solidFill>
              </a:rPr>
              <a:t>Logical link control (LLC)</a:t>
            </a:r>
            <a:r>
              <a:rPr lang="en-GB" sz="3500" dirty="0"/>
              <a:t> layer – identifying and encapsulating network layer protocols, controls error checking and frame synchronization</a:t>
            </a:r>
          </a:p>
          <a:p>
            <a:endParaRPr lang="en-GB" sz="3400" b="1" dirty="0">
              <a:solidFill>
                <a:schemeClr val="bg1"/>
              </a:solidFill>
            </a:endParaRPr>
          </a:p>
          <a:p>
            <a:pPr lvl="1"/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DE3D8-B186-4B36-85E8-701EBE7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Data Link Layer – 2</a:t>
            </a:r>
            <a:endParaRPr lang="en-GB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012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B9905B-D696-413A-8D8C-14CAA8CC01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GB" sz="3400" dirty="0" smtClean="0"/>
              <a:t>Protocol </a:t>
            </a:r>
            <a:r>
              <a:rPr lang="en-GB" sz="3400" dirty="0"/>
              <a:t>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Asynchronous Transfer Mode (ATM) 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Ethernet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MAC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ADE3D8-B186-4B36-85E8-701EBE7E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Link </a:t>
            </a:r>
            <a:r>
              <a:rPr lang="en-GB" dirty="0" smtClean="0"/>
              <a:t>Layer (2) </a:t>
            </a:r>
            <a:r>
              <a:rPr lang="en-GB" dirty="0" smtClean="0"/>
              <a:t>– 2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575ED-40BB-48C2-B4E6-605F5593E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000" y="4104000"/>
            <a:ext cx="5837799" cy="60885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615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E0BC80-57BE-473E-9F79-D3F844BC15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GB" sz="3400" dirty="0"/>
              <a:t>The things you can actually physically touch</a:t>
            </a:r>
          </a:p>
          <a:p>
            <a:r>
              <a:rPr lang="en-GB" sz="3400" dirty="0"/>
              <a:t>Converts the </a:t>
            </a:r>
            <a:r>
              <a:rPr lang="en-GB" sz="3400" b="1" dirty="0">
                <a:solidFill>
                  <a:schemeClr val="bg1"/>
                </a:solidFill>
              </a:rPr>
              <a:t>binary</a:t>
            </a:r>
            <a:r>
              <a:rPr lang="en-GB" sz="3400" dirty="0"/>
              <a:t> from the upper layers into </a:t>
            </a:r>
            <a:r>
              <a:rPr lang="en-GB" sz="3400" b="1" dirty="0">
                <a:solidFill>
                  <a:schemeClr val="bg1"/>
                </a:solidFill>
              </a:rPr>
              <a:t>signals</a:t>
            </a:r>
            <a:r>
              <a:rPr lang="en-GB" sz="3400" dirty="0"/>
              <a:t>, </a:t>
            </a:r>
            <a:r>
              <a:rPr lang="en-GB" sz="3400" b="1" dirty="0">
                <a:solidFill>
                  <a:schemeClr val="bg1"/>
                </a:solidFill>
              </a:rPr>
              <a:t>transmits</a:t>
            </a:r>
            <a:r>
              <a:rPr lang="en-GB" sz="3400" dirty="0"/>
              <a:t>     them over local media (electrical, light, or radio signals)</a:t>
            </a:r>
          </a:p>
          <a:p>
            <a:r>
              <a:rPr lang="en-GB" sz="3400" dirty="0"/>
              <a:t>Examples: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Ethernet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USB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Bluetooth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802.11a/b/g/n</a:t>
            </a:r>
          </a:p>
          <a:p>
            <a:pPr lvl="1"/>
            <a:endParaRPr lang="en-GB" sz="3000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C4C4B-AC9D-48A3-8074-EEB56E11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Physical Layer – 1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2E0A0-BAFF-4D91-8C32-25296F85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34" y="5359794"/>
            <a:ext cx="6432063" cy="119182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629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CA651C-5D17-458E-89B8-E50D72BBB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1088254"/>
            <a:ext cx="2526067" cy="2886934"/>
          </a:xfrm>
          <a:prstGeom prst="rect">
            <a:avLst/>
          </a:prstGeom>
        </p:spPr>
      </p:pic>
      <p:sp>
        <p:nvSpPr>
          <p:cNvPr id="4" name="Заглавие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Network Hardware</a:t>
            </a:r>
            <a:endParaRPr lang="en-US"/>
          </a:p>
        </p:txBody>
      </p:sp>
      <p:sp>
        <p:nvSpPr>
          <p:cNvPr id="5" name="Подзаглавие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mtClean="0"/>
              <a:t>Basic Hardware Components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0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EF55D-746F-4750-9CAD-42AE0323DA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Basic Hardware Components</a:t>
            </a:r>
          </a:p>
          <a:p>
            <a:pPr lvl="1"/>
            <a:r>
              <a:rPr lang="en-US" dirty="0"/>
              <a:t>Cables</a:t>
            </a:r>
          </a:p>
          <a:p>
            <a:pPr lvl="1"/>
            <a:r>
              <a:rPr lang="en-US" dirty="0"/>
              <a:t>Routers</a:t>
            </a:r>
          </a:p>
          <a:p>
            <a:pPr lvl="1"/>
            <a:r>
              <a:rPr lang="en-US" dirty="0"/>
              <a:t>Repeaters, Hubs and Switches</a:t>
            </a:r>
          </a:p>
          <a:p>
            <a:pPr lvl="1"/>
            <a:r>
              <a:rPr lang="en-US" dirty="0"/>
              <a:t>Bridges</a:t>
            </a:r>
          </a:p>
          <a:p>
            <a:pPr lvl="1"/>
            <a:r>
              <a:rPr lang="en-US" dirty="0"/>
              <a:t>Gateways</a:t>
            </a:r>
          </a:p>
          <a:p>
            <a:pPr lvl="1"/>
            <a:r>
              <a:rPr lang="en-US" dirty="0"/>
              <a:t>Network Interface Cards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949208-90B4-476C-B75D-07042BAF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Hardware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23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21BC7F-E06B-4B7A-B5CD-7BA589D7E2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Network Cables – the </a:t>
            </a:r>
            <a:r>
              <a:rPr lang="en-US" b="1" dirty="0">
                <a:solidFill>
                  <a:schemeClr val="bg1"/>
                </a:solidFill>
              </a:rPr>
              <a:t>transmission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media</a:t>
            </a:r>
            <a:r>
              <a:rPr lang="en-US" dirty="0"/>
              <a:t> to transfer data from one device to another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Router – </a:t>
            </a:r>
            <a:r>
              <a:rPr lang="en-US" b="1" dirty="0">
                <a:solidFill>
                  <a:schemeClr val="bg1"/>
                </a:solidFill>
              </a:rPr>
              <a:t>connecting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device</a:t>
            </a:r>
            <a:r>
              <a:rPr lang="en-US" dirty="0"/>
              <a:t> that transfers data packets </a:t>
            </a:r>
            <a:br>
              <a:rPr lang="en-US" dirty="0"/>
            </a:br>
            <a:r>
              <a:rPr lang="en-US" dirty="0"/>
              <a:t>between different computer networks</a:t>
            </a:r>
            <a:br>
              <a:rPr lang="en-US" dirty="0"/>
            </a:br>
            <a:r>
              <a:rPr lang="en-US" dirty="0"/>
              <a:t>                         (operates on level 3 of OSI)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BA256C-514F-451F-994D-5BE1D0AF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Cables and Routers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67" y="2380024"/>
            <a:ext cx="2230890" cy="16137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60" y="4946834"/>
            <a:ext cx="1779703" cy="1663078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A34B18F-442C-45CC-815E-A2998AF01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556" y="1770424"/>
            <a:ext cx="3522524" cy="2141753"/>
          </a:xfrm>
          <a:prstGeom prst="rect">
            <a:avLst/>
          </a:prstGeom>
        </p:spPr>
      </p:pic>
      <p:pic>
        <p:nvPicPr>
          <p:cNvPr id="2050" name="Picture 2" descr="Ð ÐµÐ·ÑÐ»ÑÐ°Ñ Ñ Ð¸Ð·Ð¾Ð±ÑÐ°Ð¶ÐµÐ½Ð¸Ðµ Ð·Ð° huge router">
            <a:extLst>
              <a:ext uri="{FF2B5EF4-FFF2-40B4-BE49-F238E27FC236}">
                <a16:creationId xmlns:a16="http://schemas.microsoft.com/office/drawing/2014/main" id="{EED34C35-29A0-4519-86FA-657507D59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673" y="4481662"/>
            <a:ext cx="2755557" cy="202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3194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Internet – History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0325" y="1121477"/>
            <a:ext cx="10321675" cy="5546589"/>
          </a:xfrm>
        </p:spPr>
        <p:txBody>
          <a:bodyPr>
            <a:normAutofit fontScale="92500" lnSpcReduction="20000"/>
          </a:bodyPr>
          <a:lstStyle/>
          <a:p>
            <a:r>
              <a:rPr lang="en-US" sz="3700" dirty="0"/>
              <a:t>Begins with the development of electronic </a:t>
            </a:r>
            <a:br>
              <a:rPr lang="en-US" sz="3700" dirty="0"/>
            </a:br>
            <a:r>
              <a:rPr lang="en-US" sz="3700" dirty="0"/>
              <a:t>computers in the 1950s.</a:t>
            </a:r>
          </a:p>
          <a:p>
            <a:r>
              <a:rPr lang="en-US" sz="3700" dirty="0"/>
              <a:t>Packet switching networks were developed in the </a:t>
            </a:r>
            <a:br>
              <a:rPr lang="en-US" sz="3700" dirty="0"/>
            </a:br>
            <a:r>
              <a:rPr lang="en-US" sz="3700" dirty="0"/>
              <a:t>late 1960</a:t>
            </a:r>
          </a:p>
          <a:p>
            <a:r>
              <a:rPr lang="en-US" sz="3700" dirty="0"/>
              <a:t>The internet protocol was developed in the 1970s</a:t>
            </a:r>
          </a:p>
          <a:p>
            <a:r>
              <a:rPr lang="en-US" sz="3700" dirty="0"/>
              <a:t>In the 1980s at CERN Tim Berners-Lee created </a:t>
            </a:r>
            <a:br>
              <a:rPr lang="en-US" sz="3700" dirty="0"/>
            </a:br>
            <a:r>
              <a:rPr lang="en-US" sz="3700" dirty="0"/>
              <a:t>the </a:t>
            </a:r>
            <a:r>
              <a:rPr lang="en-US" sz="3700" b="1" dirty="0">
                <a:hlinkClick r:id="rId3"/>
              </a:rPr>
              <a:t>World Wide Web </a:t>
            </a:r>
            <a:r>
              <a:rPr lang="en-US" sz="3700" dirty="0"/>
              <a:t>– the first website, linking </a:t>
            </a:r>
            <a:br>
              <a:rPr lang="en-US" sz="3700" dirty="0"/>
            </a:br>
            <a:r>
              <a:rPr lang="en-US" sz="3700" dirty="0"/>
              <a:t>hypertext documents into an information system, </a:t>
            </a:r>
            <a:br>
              <a:rPr lang="en-US" sz="3700" dirty="0"/>
            </a:br>
            <a:r>
              <a:rPr lang="en-US" sz="3700" dirty="0"/>
              <a:t>accessible from any node on the network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412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89E901-9F90-4ED6-95AE-B6CCB52811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00" y="1196125"/>
            <a:ext cx="12054444" cy="5528766"/>
          </a:xfrm>
        </p:spPr>
        <p:txBody>
          <a:bodyPr/>
          <a:lstStyle/>
          <a:p>
            <a:r>
              <a:rPr lang="en-US" b="1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Repeaters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hubs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switches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connect</a:t>
            </a:r>
            <a:r>
              <a:rPr lang="en-US" dirty="0"/>
              <a:t> network </a:t>
            </a:r>
            <a:r>
              <a:rPr lang="en-US" b="1" dirty="0" smtClean="0">
                <a:solidFill>
                  <a:schemeClr val="bg1"/>
                </a:solidFill>
              </a:rPr>
              <a:t>devices</a:t>
            </a:r>
            <a:r>
              <a:rPr lang="en-US" dirty="0" smtClean="0"/>
              <a:t> </a:t>
            </a:r>
            <a:r>
              <a:rPr lang="en-US" dirty="0"/>
              <a:t>together </a:t>
            </a:r>
            <a:r>
              <a:rPr lang="en-US" dirty="0" smtClean="0"/>
              <a:t>so </a:t>
            </a:r>
            <a:r>
              <a:rPr lang="en-US" dirty="0"/>
              <a:t>that they can function as a single segment</a:t>
            </a:r>
          </a:p>
          <a:p>
            <a:pPr lvl="1"/>
            <a:r>
              <a:rPr lang="en-US" dirty="0"/>
              <a:t>Repeater – </a:t>
            </a:r>
            <a:r>
              <a:rPr lang="en-US" b="1" dirty="0">
                <a:solidFill>
                  <a:schemeClr val="bg1"/>
                </a:solidFill>
              </a:rPr>
              <a:t>receives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signal</a:t>
            </a:r>
            <a:r>
              <a:rPr lang="en-US" dirty="0"/>
              <a:t> and regenerates it before </a:t>
            </a:r>
            <a:br>
              <a:rPr lang="en-US" dirty="0"/>
            </a:br>
            <a:r>
              <a:rPr lang="en-US" dirty="0"/>
              <a:t>re-transmitting, so that it can travel longer distances</a:t>
            </a:r>
          </a:p>
          <a:p>
            <a:pPr lvl="1"/>
            <a:r>
              <a:rPr lang="en-US" dirty="0"/>
              <a:t>Hub – multiport </a:t>
            </a:r>
            <a:r>
              <a:rPr lang="en-US" b="1" dirty="0">
                <a:solidFill>
                  <a:schemeClr val="bg1"/>
                </a:solidFill>
              </a:rPr>
              <a:t>repeater </a:t>
            </a:r>
            <a:r>
              <a:rPr lang="en-US" dirty="0"/>
              <a:t>(operates on level 1 of the OSI model)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Switch – </a:t>
            </a:r>
            <a:r>
              <a:rPr lang="en-US" b="1" dirty="0">
                <a:solidFill>
                  <a:schemeClr val="bg1"/>
                </a:solidFill>
              </a:rPr>
              <a:t>receives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data</a:t>
            </a:r>
            <a:r>
              <a:rPr lang="en-US" dirty="0"/>
              <a:t> from a port, uses packet switching to </a:t>
            </a:r>
            <a:br>
              <a:rPr lang="en-US" dirty="0"/>
            </a:br>
            <a:r>
              <a:rPr lang="en-US" dirty="0"/>
              <a:t>resolve the destination device and forwards the data to the </a:t>
            </a:r>
            <a:br>
              <a:rPr lang="en-US" dirty="0"/>
            </a:br>
            <a:r>
              <a:rPr lang="en-US" dirty="0"/>
              <a:t>particular destination (operates on level 2 of the OSI model)</a:t>
            </a: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D5679-DEF7-4A54-8924-4CB762571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Repeaters, Hubs and Switches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030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FBB68C-04FB-415C-A278-F8F00BDFD0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Bridge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Connects two separate but </a:t>
            </a:r>
            <a:r>
              <a:rPr lang="en-US" sz="3200" b="1" dirty="0">
                <a:solidFill>
                  <a:schemeClr val="bg1"/>
                </a:solidFill>
              </a:rPr>
              <a:t>similar</a:t>
            </a:r>
            <a:r>
              <a:rPr lang="en-US" dirty="0"/>
              <a:t> Ethernet network segments 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Forwards packets from the source network to the destined </a:t>
            </a:r>
            <a:br>
              <a:rPr lang="en-US" dirty="0"/>
            </a:br>
            <a:r>
              <a:rPr lang="en-US" dirty="0"/>
              <a:t>network (operates on level 2 of OSI)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Gateway</a:t>
            </a:r>
          </a:p>
          <a:p>
            <a:pPr lvl="1"/>
            <a:r>
              <a:rPr lang="en-US" sz="3200" dirty="0"/>
              <a:t>Connects networks that work upon </a:t>
            </a:r>
            <a:r>
              <a:rPr lang="en-US" sz="3200" b="1" dirty="0">
                <a:solidFill>
                  <a:schemeClr val="bg1"/>
                </a:solidFill>
              </a:rPr>
              <a:t>different</a:t>
            </a:r>
            <a:r>
              <a:rPr lang="en-US" sz="3200" dirty="0"/>
              <a:t> protocols</a:t>
            </a:r>
          </a:p>
          <a:p>
            <a:pPr lvl="1"/>
            <a:r>
              <a:rPr lang="en-US" sz="3200" dirty="0"/>
              <a:t>The entry and the exit point of a network (controls the access to other networks)</a:t>
            </a:r>
          </a:p>
          <a:p>
            <a:pPr lvl="1"/>
            <a:r>
              <a:rPr lang="en-US" sz="3200" dirty="0"/>
              <a:t>Level 4, 5, 6 or 7 of the OSI model (same as Firewalls)</a:t>
            </a:r>
            <a:endParaRPr lang="bg-BG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9B8083-BEB1-42BD-9B5C-77773F0B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Bridges and Gateways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06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59ACB5-F1BB-42CA-A192-B2780E1059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NIC</a:t>
            </a:r>
            <a:r>
              <a:rPr lang="en-US" dirty="0"/>
              <a:t> – a computer component that connects it to the network</a:t>
            </a:r>
          </a:p>
          <a:p>
            <a:r>
              <a:rPr lang="en-US" dirty="0"/>
              <a:t>There are two types of network cards:</a:t>
            </a:r>
          </a:p>
          <a:p>
            <a:pPr lvl="1"/>
            <a:r>
              <a:rPr lang="en-US" dirty="0"/>
              <a:t>Internal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xternal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253622-EB95-4718-8B9C-41E9A5A0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Network Interface Cards – NIC</a:t>
            </a:r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0B05FA-E20D-4180-9D32-6198188F8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47" y="2592283"/>
            <a:ext cx="6664171" cy="3748596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339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Ð ÐµÐ·ÑÐ»ÑÐ°Ñ Ñ Ð¸Ð·Ð¾Ð±ÑÐ°Ð¶ÐµÐ½Ð¸Ðµ Ð·Ð° internet future">
            <a:extLst>
              <a:ext uri="{FF2B5EF4-FFF2-40B4-BE49-F238E27FC236}">
                <a16:creationId xmlns:a16="http://schemas.microsoft.com/office/drawing/2014/main" id="{03B679D6-496A-48DB-9302-11D11066C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413" y="1669353"/>
            <a:ext cx="3079173" cy="1848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лавие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The Future of the Internet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9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F4FDA1-A4BF-47B7-BA7C-9FC07E76FB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08670" y="1121144"/>
            <a:ext cx="10586564" cy="5276048"/>
          </a:xfrm>
        </p:spPr>
        <p:txBody>
          <a:bodyPr>
            <a:normAutofit lnSpcReduction="10000"/>
          </a:bodyPr>
          <a:lstStyle/>
          <a:p>
            <a:pPr lvl="1">
              <a:buClr>
                <a:schemeClr val="tx1"/>
              </a:buClr>
            </a:pPr>
            <a:r>
              <a:rPr lang="en-GB" dirty="0"/>
              <a:t>In 2 years there will be </a:t>
            </a:r>
            <a:r>
              <a:rPr lang="en-GB" b="1" dirty="0">
                <a:solidFill>
                  <a:schemeClr val="bg1"/>
                </a:solidFill>
              </a:rPr>
              <a:t>7.6 billion people </a:t>
            </a:r>
            <a:r>
              <a:rPr lang="en-GB" dirty="0"/>
              <a:t>using Internet</a:t>
            </a:r>
          </a:p>
          <a:p>
            <a:pPr lvl="1">
              <a:buClr>
                <a:schemeClr val="tx1"/>
              </a:buClr>
            </a:pPr>
            <a:r>
              <a:rPr lang="en-GB" dirty="0" smtClean="0"/>
              <a:t>A </a:t>
            </a:r>
            <a:r>
              <a:rPr lang="en-GB" dirty="0"/>
              <a:t>typical modern home consists of: PC, Laptop, Tablet,</a:t>
            </a:r>
            <a:br>
              <a:rPr lang="en-GB" dirty="0"/>
            </a:br>
            <a:r>
              <a:rPr lang="en-GB" dirty="0"/>
              <a:t>Phones, TV, Security Camera, Air Conditioner,</a:t>
            </a:r>
            <a:br>
              <a:rPr lang="en-GB" dirty="0"/>
            </a:br>
            <a:r>
              <a:rPr lang="en-GB" dirty="0"/>
              <a:t>Smart Watch, Printer, Music Player, Light, etc.</a:t>
            </a:r>
          </a:p>
          <a:p>
            <a:pPr lvl="1">
              <a:buClr>
                <a:schemeClr val="tx1"/>
              </a:buClr>
            </a:pPr>
            <a:r>
              <a:rPr lang="en-GB" dirty="0"/>
              <a:t>The </a:t>
            </a:r>
            <a:r>
              <a:rPr lang="en-GB" b="1" dirty="0">
                <a:solidFill>
                  <a:schemeClr val="bg1"/>
                </a:solidFill>
              </a:rPr>
              <a:t>"Internet of Things" </a:t>
            </a:r>
            <a:r>
              <a:rPr lang="en-GB" dirty="0"/>
              <a:t>will expand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Healthcare, agriculture, wearables, manufacturing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Smart homes, cars and cities (pollution, parking, energy</a:t>
            </a:r>
            <a:r>
              <a:rPr lang="en-GB" dirty="0" smtClean="0"/>
              <a:t>)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In </a:t>
            </a:r>
            <a:r>
              <a:rPr lang="en-GB" dirty="0" smtClean="0"/>
              <a:t>2030 </a:t>
            </a:r>
            <a:r>
              <a:rPr lang="en-GB" dirty="0"/>
              <a:t>there will be </a:t>
            </a:r>
            <a:r>
              <a:rPr lang="en-GB" b="1" dirty="0" smtClean="0">
                <a:solidFill>
                  <a:schemeClr val="bg1"/>
                </a:solidFill>
              </a:rPr>
              <a:t>50 </a:t>
            </a:r>
            <a:r>
              <a:rPr lang="en-GB" b="1" dirty="0">
                <a:solidFill>
                  <a:schemeClr val="bg1"/>
                </a:solidFill>
              </a:rPr>
              <a:t>billion devices </a:t>
            </a:r>
            <a:r>
              <a:rPr lang="en-GB" dirty="0"/>
              <a:t>connected to the </a:t>
            </a:r>
            <a:r>
              <a:rPr lang="en-GB" dirty="0" smtClean="0"/>
              <a:t>Internet of Things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4E0518-19FF-40AA-8ADC-78B8B3F41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the Internet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189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36384" y="1723767"/>
            <a:ext cx="8067527" cy="52010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Internet, Definitions of Internet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Sending and Receiving Information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2"/>
                </a:solidFill>
              </a:rPr>
              <a:t>OSI model</a:t>
            </a:r>
          </a:p>
          <a:p>
            <a:pPr lvl="1">
              <a:lnSpc>
                <a:spcPct val="100000"/>
              </a:lnSpc>
            </a:pPr>
            <a:r>
              <a:rPr lang="en-US" sz="3400" dirty="0">
                <a:solidFill>
                  <a:schemeClr val="bg2"/>
                </a:solidFill>
              </a:rPr>
              <a:t>Layers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>
                <a:solidFill>
                  <a:schemeClr val="bg2"/>
                </a:solidFill>
              </a:rPr>
              <a:t>Network Hardware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>
                <a:solidFill>
                  <a:schemeClr val="bg2"/>
                </a:solidFill>
              </a:rPr>
              <a:t>The Future of the Internet</a:t>
            </a:r>
            <a:endParaRPr lang="en-US" sz="36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Internet – Introduction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0B2856-CE5E-4934-BD1C-1D81E68E5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So, what is </a:t>
            </a:r>
            <a:r>
              <a:rPr lang="en-US" b="1" dirty="0">
                <a:solidFill>
                  <a:schemeClr val="bg1"/>
                </a:solidFill>
              </a:rPr>
              <a:t>the Internet?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simple answer to that question is a </a:t>
            </a:r>
            <a:r>
              <a:rPr lang="en-US" b="1" dirty="0">
                <a:solidFill>
                  <a:schemeClr val="bg1"/>
                </a:solidFill>
              </a:rPr>
              <a:t>wire</a:t>
            </a:r>
            <a:r>
              <a:rPr lang="en-US" dirty="0"/>
              <a:t>. A wire,</a:t>
            </a:r>
            <a:r>
              <a:rPr lang="bg-BG" dirty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which is buried into the ground or even in the ocean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That wire can be </a:t>
            </a:r>
            <a:r>
              <a:rPr lang="en-US" b="1" dirty="0">
                <a:solidFill>
                  <a:schemeClr val="bg1"/>
                </a:solidFill>
              </a:rPr>
              <a:t>fiber optics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copper</a:t>
            </a:r>
            <a:r>
              <a:rPr lang="en-US" dirty="0"/>
              <a:t> or occasionally</a:t>
            </a:r>
            <a:br>
              <a:rPr lang="en-US" dirty="0"/>
            </a:br>
            <a:r>
              <a:rPr lang="en-US" dirty="0"/>
              <a:t>beamed to </a:t>
            </a:r>
            <a:r>
              <a:rPr lang="en-US" b="1" dirty="0">
                <a:solidFill>
                  <a:schemeClr val="bg1"/>
                </a:solidFill>
              </a:rPr>
              <a:t>satellites</a:t>
            </a:r>
            <a:r>
              <a:rPr lang="en-US" dirty="0"/>
              <a:t> or through </a:t>
            </a:r>
            <a:r>
              <a:rPr lang="en-US" b="1" dirty="0">
                <a:solidFill>
                  <a:schemeClr val="bg1"/>
                </a:solidFill>
              </a:rPr>
              <a:t>cell phone network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60" y="4364176"/>
            <a:ext cx="3048000" cy="20330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937" y="4380432"/>
            <a:ext cx="3144520" cy="20167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40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ISPs</a:t>
            </a:r>
            <a:r>
              <a:rPr lang="en-US" sz="3400" dirty="0"/>
              <a:t> </a:t>
            </a:r>
            <a:r>
              <a:rPr lang="bg-BG" sz="3400" dirty="0"/>
              <a:t>(</a:t>
            </a:r>
            <a:r>
              <a:rPr lang="en-US" sz="3400" b="1" dirty="0">
                <a:solidFill>
                  <a:schemeClr val="bg1"/>
                </a:solidFill>
              </a:rPr>
              <a:t>I</a:t>
            </a:r>
            <a:r>
              <a:rPr lang="en-US" sz="3400" dirty="0"/>
              <a:t>nternet </a:t>
            </a:r>
            <a:r>
              <a:rPr lang="en-US" sz="3400" b="1" dirty="0">
                <a:solidFill>
                  <a:schemeClr val="bg1"/>
                </a:solidFill>
              </a:rPr>
              <a:t>S</a:t>
            </a:r>
            <a:r>
              <a:rPr lang="en-US" sz="3400" dirty="0"/>
              <a:t>ervice </a:t>
            </a:r>
            <a:r>
              <a:rPr lang="en-US" sz="3400" b="1" dirty="0">
                <a:solidFill>
                  <a:schemeClr val="bg1"/>
                </a:solidFill>
              </a:rPr>
              <a:t>P</a:t>
            </a:r>
            <a:r>
              <a:rPr lang="en-US" sz="3400" dirty="0"/>
              <a:t>roviders</a:t>
            </a:r>
            <a:r>
              <a:rPr lang="bg-BG" sz="3400" dirty="0"/>
              <a:t>)</a:t>
            </a:r>
            <a:r>
              <a:rPr lang="en-US" sz="3400" dirty="0"/>
              <a:t> have access to such cables</a:t>
            </a:r>
            <a:endParaRPr lang="bg-BG" sz="3400" dirty="0"/>
          </a:p>
          <a:p>
            <a:r>
              <a:rPr lang="en-US" sz="3400" dirty="0"/>
              <a:t>We get indirectly </a:t>
            </a:r>
            <a:r>
              <a:rPr lang="en-US" sz="3400" b="1" dirty="0">
                <a:solidFill>
                  <a:schemeClr val="bg1"/>
                </a:solidFill>
              </a:rPr>
              <a:t>connected</a:t>
            </a:r>
            <a:r>
              <a:rPr lang="en-US" sz="3400" dirty="0"/>
              <a:t> to them though ISPs</a:t>
            </a:r>
          </a:p>
          <a:p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Internet</a:t>
            </a:r>
            <a:r>
              <a:rPr lang="en-US" sz="3400" dirty="0"/>
              <a:t> is a </a:t>
            </a:r>
            <a:r>
              <a:rPr lang="en-US" sz="3400" b="1" dirty="0">
                <a:solidFill>
                  <a:schemeClr val="bg1"/>
                </a:solidFill>
              </a:rPr>
              <a:t>network of networks</a:t>
            </a:r>
            <a:r>
              <a:rPr lang="en-US" sz="3400" dirty="0"/>
              <a:t>. It connects billions of </a:t>
            </a:r>
            <a:br>
              <a:rPr lang="en-US" sz="3400" dirty="0"/>
            </a:br>
            <a:r>
              <a:rPr lang="en-US" sz="3400" dirty="0"/>
              <a:t>devices together all over the globe that are connected to this</a:t>
            </a:r>
            <a:r>
              <a:rPr lang="bg-BG" sz="3400" dirty="0"/>
              <a:t> </a:t>
            </a:r>
            <a:r>
              <a:rPr lang="en-US" sz="3400" dirty="0"/>
              <a:t/>
            </a:r>
            <a:br>
              <a:rPr lang="en-US" sz="3400" dirty="0"/>
            </a:br>
            <a:r>
              <a:rPr lang="en-US" sz="3400" dirty="0"/>
              <a:t>wire in one form or another</a:t>
            </a:r>
          </a:p>
          <a:p>
            <a:pPr marL="0" indent="0">
              <a:buNone/>
            </a:pP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– Introduction (2)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74" y="3813977"/>
            <a:ext cx="4787596" cy="26930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615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Network </a:t>
            </a:r>
            <a:r>
              <a:rPr lang="en-US" sz="3200" dirty="0"/>
              <a:t>-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a group of two or more devices that </a:t>
            </a:r>
            <a:br>
              <a:rPr lang="en-US" sz="3200" dirty="0"/>
            </a:br>
            <a:r>
              <a:rPr lang="en-US" sz="3200" dirty="0"/>
              <a:t>can communicate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It is comprised of a number of </a:t>
            </a:r>
            <a:r>
              <a:rPr lang="en-US" sz="3200" b="1" dirty="0">
                <a:solidFill>
                  <a:schemeClr val="bg1"/>
                </a:solidFill>
              </a:rPr>
              <a:t>different computer systems 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connected by </a:t>
            </a:r>
            <a:r>
              <a:rPr lang="en-US" sz="3200" b="1" dirty="0">
                <a:solidFill>
                  <a:schemeClr val="bg1"/>
                </a:solidFill>
              </a:rPr>
              <a:t>physical and/or wireless </a:t>
            </a:r>
            <a:r>
              <a:rPr lang="en-US" sz="3200" dirty="0"/>
              <a:t>connections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The scale can range from </a:t>
            </a:r>
            <a:r>
              <a:rPr lang="en-US" sz="3200" b="1" dirty="0">
                <a:solidFill>
                  <a:schemeClr val="bg1"/>
                </a:solidFill>
              </a:rPr>
              <a:t>a single PC sharing </a:t>
            </a:r>
            <a:r>
              <a:rPr lang="en-US" sz="3200" dirty="0"/>
              <a:t>out basic peripherals </a:t>
            </a:r>
            <a:br>
              <a:rPr lang="en-US" sz="3200" dirty="0"/>
            </a:br>
            <a:r>
              <a:rPr lang="en-US" sz="3200" dirty="0"/>
              <a:t>to </a:t>
            </a:r>
            <a:r>
              <a:rPr lang="en-US" sz="3200" b="1" dirty="0">
                <a:solidFill>
                  <a:schemeClr val="bg1"/>
                </a:solidFill>
              </a:rPr>
              <a:t>massive data centers </a:t>
            </a:r>
            <a:r>
              <a:rPr lang="en-US" sz="3200" dirty="0"/>
              <a:t>located around the World, </a:t>
            </a:r>
            <a:br>
              <a:rPr lang="en-US" sz="3200" dirty="0"/>
            </a:br>
            <a:r>
              <a:rPr lang="en-US" sz="3200" dirty="0"/>
              <a:t>to the Internet itself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837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6915" lvl="1" indent="-456915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The internet </a:t>
            </a:r>
            <a:r>
              <a:rPr lang="en-US" sz="3400" dirty="0"/>
              <a:t>is made of hundreds of thousands of </a:t>
            </a:r>
            <a:r>
              <a:rPr lang="en-US" sz="3400" b="1" dirty="0">
                <a:solidFill>
                  <a:schemeClr val="bg1"/>
                </a:solidFill>
              </a:rPr>
              <a:t>networks</a:t>
            </a:r>
            <a:r>
              <a:rPr lang="en-US" sz="3400" dirty="0"/>
              <a:t> and </a:t>
            </a:r>
            <a:r>
              <a:rPr lang="en-US" sz="3400" dirty="0" smtClean="0"/>
              <a:t>billions </a:t>
            </a:r>
            <a:r>
              <a:rPr lang="en-US" sz="3400" dirty="0"/>
              <a:t>of computers and devices connected physically</a:t>
            </a:r>
          </a:p>
          <a:p>
            <a:pPr marL="456915" lvl="1" indent="-456915"/>
            <a:r>
              <a:rPr lang="en-US" sz="3400" dirty="0"/>
              <a:t>These different systems </a:t>
            </a:r>
            <a:r>
              <a:rPr lang="en-US" sz="3400" b="1" dirty="0">
                <a:solidFill>
                  <a:schemeClr val="bg1"/>
                </a:solidFill>
              </a:rPr>
              <a:t>connect to each other</a:t>
            </a:r>
            <a:r>
              <a:rPr lang="en-US" sz="3400" dirty="0"/>
              <a:t>, </a:t>
            </a:r>
            <a:r>
              <a:rPr lang="en-US" sz="3400" b="1" dirty="0">
                <a:solidFill>
                  <a:schemeClr val="bg1"/>
                </a:solidFill>
              </a:rPr>
              <a:t>communicate with </a:t>
            </a:r>
            <a:r>
              <a:rPr lang="en-US" sz="3400" b="1" dirty="0" smtClean="0">
                <a:solidFill>
                  <a:schemeClr val="bg1"/>
                </a:solidFill>
              </a:rPr>
              <a:t>each </a:t>
            </a:r>
            <a:r>
              <a:rPr lang="en-US" sz="3400" b="1" dirty="0">
                <a:solidFill>
                  <a:schemeClr val="bg1"/>
                </a:solidFill>
              </a:rPr>
              <a:t>other</a:t>
            </a:r>
            <a:r>
              <a:rPr lang="en-US" sz="3400" dirty="0"/>
              <a:t> and </a:t>
            </a:r>
            <a:r>
              <a:rPr lang="en-US" sz="3400" b="1" dirty="0">
                <a:solidFill>
                  <a:schemeClr val="bg1"/>
                </a:solidFill>
              </a:rPr>
              <a:t>work together </a:t>
            </a:r>
            <a:r>
              <a:rPr lang="en-US" sz="3400" dirty="0"/>
              <a:t>because of standards for how </a:t>
            </a:r>
            <a:r>
              <a:rPr lang="en-US" sz="3400" dirty="0" smtClean="0"/>
              <a:t>data </a:t>
            </a:r>
            <a:r>
              <a:rPr lang="en-US" sz="3400" dirty="0"/>
              <a:t>is sent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and Internet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826" y="4172822"/>
            <a:ext cx="19050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74" y="4172822"/>
            <a:ext cx="190500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46" y="4003028"/>
            <a:ext cx="3265408" cy="2244587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754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3803</TotalTime>
  <Words>1890</Words>
  <Application>Microsoft Office PowerPoint</Application>
  <PresentationFormat>Widescreen</PresentationFormat>
  <Paragraphs>403</Paragraphs>
  <Slides>58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맑은 고딕</vt:lpstr>
      <vt:lpstr>Arial</vt:lpstr>
      <vt:lpstr>Calibri</vt:lpstr>
      <vt:lpstr>Consolas</vt:lpstr>
      <vt:lpstr>Wingdings</vt:lpstr>
      <vt:lpstr>Wingdings 2</vt:lpstr>
      <vt:lpstr>SoftUni</vt:lpstr>
      <vt:lpstr>Internet Explained</vt:lpstr>
      <vt:lpstr>Table of Contents</vt:lpstr>
      <vt:lpstr>Have a Question?</vt:lpstr>
      <vt:lpstr>Introduction</vt:lpstr>
      <vt:lpstr>Internet – History</vt:lpstr>
      <vt:lpstr>Internet – Introduction</vt:lpstr>
      <vt:lpstr>Internet – Introduction (2)</vt:lpstr>
      <vt:lpstr>What is a Network?</vt:lpstr>
      <vt:lpstr>Networks and Internet</vt:lpstr>
      <vt:lpstr>How Does the Internet Work?</vt:lpstr>
      <vt:lpstr>Web Server Work Model</vt:lpstr>
      <vt:lpstr>Important Definitions</vt:lpstr>
      <vt:lpstr>Servers and Clients</vt:lpstr>
      <vt:lpstr>Network Protocol</vt:lpstr>
      <vt:lpstr>Packets</vt:lpstr>
      <vt:lpstr>Packets </vt:lpstr>
      <vt:lpstr>Packets (2)</vt:lpstr>
      <vt:lpstr>Traveling On the Packets in the Network</vt:lpstr>
      <vt:lpstr>Internet Protocol</vt:lpstr>
      <vt:lpstr>Internet Protocol</vt:lpstr>
      <vt:lpstr>IP Address</vt:lpstr>
      <vt:lpstr>IP address classes</vt:lpstr>
      <vt:lpstr>IPv4</vt:lpstr>
      <vt:lpstr>What Is CIDR (Classless Inter-Domain Routing)</vt:lpstr>
      <vt:lpstr>IPv6</vt:lpstr>
      <vt:lpstr>What is a DNS?</vt:lpstr>
      <vt:lpstr>DNS Example</vt:lpstr>
      <vt:lpstr>Reliability and TCP</vt:lpstr>
      <vt:lpstr>Reliability</vt:lpstr>
      <vt:lpstr>Transmission Control Protocol -TCP (1)</vt:lpstr>
      <vt:lpstr>Transmission Control Protocol – TCP (2)</vt:lpstr>
      <vt:lpstr>Transmission Control Protocol – TCP (3)</vt:lpstr>
      <vt:lpstr>TCP vs UDP</vt:lpstr>
      <vt:lpstr>User Datagram Protocol</vt:lpstr>
      <vt:lpstr>The OSI Model</vt:lpstr>
      <vt:lpstr>What is the OSI Model?</vt:lpstr>
      <vt:lpstr>OSI Layers</vt:lpstr>
      <vt:lpstr>TCP/IP model mapping to OSI</vt:lpstr>
      <vt:lpstr>Application Layer – 7</vt:lpstr>
      <vt:lpstr>Presentation Layer – 6</vt:lpstr>
      <vt:lpstr>Session Layer – 5</vt:lpstr>
      <vt:lpstr>Transport Layer – 4</vt:lpstr>
      <vt:lpstr>Network Layer – 3</vt:lpstr>
      <vt:lpstr>Data Link Layer – 2</vt:lpstr>
      <vt:lpstr>Data Link Layer (2) – 2</vt:lpstr>
      <vt:lpstr>Physical Layer – 1</vt:lpstr>
      <vt:lpstr>Network Hardware</vt:lpstr>
      <vt:lpstr>Network Hardware</vt:lpstr>
      <vt:lpstr>Cables and Routers</vt:lpstr>
      <vt:lpstr>Repeaters, Hubs and Switches</vt:lpstr>
      <vt:lpstr>Bridges and Gateways</vt:lpstr>
      <vt:lpstr>Network Interface Cards – NIC</vt:lpstr>
      <vt:lpstr>The Future of the Internet</vt:lpstr>
      <vt:lpstr>The Future of the Internet</vt:lpstr>
      <vt:lpstr>Summary</vt:lpstr>
      <vt:lpstr>Questions?</vt:lpstr>
      <vt:lpstr>Trainings @ Software University (SoftUni)</vt:lpstr>
      <vt:lpstr>License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Fundamentals</dc:title>
  <dc:subject>Spring Fundamentals Course @ SoftUni</dc:subject>
  <dc:creator>Software University</dc:creator>
  <cp:keywords>SoftUni; Software University; programming; coding; computer programming; software development; software engineering; software technologies; digital skills; technical skills; training; course</cp:keywords>
  <dc:description>© SoftUni – https://about.softuni.bg/
© Software University – https://softuni.bg
Copyrighted document. Unauthorized copy, reproduction or use is not permitted.</dc:description>
  <cp:lastModifiedBy>Primo</cp:lastModifiedBy>
  <cp:revision>40</cp:revision>
  <dcterms:created xsi:type="dcterms:W3CDTF">2018-05-23T13:08:44Z</dcterms:created>
  <dcterms:modified xsi:type="dcterms:W3CDTF">2020-05-19T14:20:17Z</dcterms:modified>
  <cp:category>programming;computer programming;software development;web development; html; css</cp:category>
</cp:coreProperties>
</file>